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16" r:id="rId2"/>
    <p:sldId id="1930" r:id="rId3"/>
    <p:sldId id="1916" r:id="rId4"/>
    <p:sldId id="1929" r:id="rId5"/>
    <p:sldId id="261" r:id="rId6"/>
    <p:sldId id="1850" r:id="rId7"/>
    <p:sldId id="1855" r:id="rId8"/>
    <p:sldId id="1945" r:id="rId9"/>
    <p:sldId id="1947" r:id="rId10"/>
    <p:sldId id="1901" r:id="rId11"/>
    <p:sldId id="822" r:id="rId12"/>
    <p:sldId id="276" r:id="rId13"/>
    <p:sldId id="1903" r:id="rId14"/>
    <p:sldId id="1906" r:id="rId15"/>
    <p:sldId id="2508" r:id="rId16"/>
    <p:sldId id="2509" r:id="rId17"/>
    <p:sldId id="2519" r:id="rId18"/>
    <p:sldId id="1907" r:id="rId19"/>
    <p:sldId id="2520" r:id="rId20"/>
    <p:sldId id="2497" r:id="rId21"/>
    <p:sldId id="1910" r:id="rId22"/>
    <p:sldId id="1908" r:id="rId23"/>
    <p:sldId id="1909" r:id="rId24"/>
    <p:sldId id="823" r:id="rId25"/>
    <p:sldId id="2547" r:id="rId26"/>
    <p:sldId id="314" r:id="rId27"/>
    <p:sldId id="1937" r:id="rId28"/>
    <p:sldId id="2507" r:id="rId29"/>
    <p:sldId id="2511" r:id="rId30"/>
    <p:sldId id="320" r:id="rId31"/>
    <p:sldId id="318" r:id="rId32"/>
    <p:sldId id="2500" r:id="rId33"/>
    <p:sldId id="1854" r:id="rId34"/>
    <p:sldId id="1792" r:id="rId35"/>
    <p:sldId id="1851" r:id="rId36"/>
    <p:sldId id="1772" r:id="rId37"/>
    <p:sldId id="1820" r:id="rId38"/>
    <p:sldId id="937" r:id="rId39"/>
    <p:sldId id="946" r:id="rId40"/>
    <p:sldId id="989" r:id="rId41"/>
    <p:sldId id="1863" r:id="rId42"/>
    <p:sldId id="1932" r:id="rId43"/>
    <p:sldId id="1935" r:id="rId44"/>
    <p:sldId id="266" r:id="rId45"/>
    <p:sldId id="1894" r:id="rId46"/>
    <p:sldId id="1805" r:id="rId47"/>
    <p:sldId id="1747" r:id="rId48"/>
    <p:sldId id="758" r:id="rId49"/>
    <p:sldId id="1041" r:id="rId50"/>
    <p:sldId id="1044" r:id="rId51"/>
    <p:sldId id="2504" r:id="rId52"/>
    <p:sldId id="1045" r:id="rId53"/>
    <p:sldId id="1940" r:id="rId54"/>
    <p:sldId id="1140" r:id="rId55"/>
    <p:sldId id="1053" r:id="rId56"/>
    <p:sldId id="754" r:id="rId57"/>
    <p:sldId id="700" r:id="rId58"/>
    <p:sldId id="269" r:id="rId59"/>
    <p:sldId id="354" r:id="rId60"/>
    <p:sldId id="357" r:id="rId61"/>
    <p:sldId id="1941" r:id="rId62"/>
    <p:sldId id="271" r:id="rId63"/>
    <p:sldId id="2521" r:id="rId64"/>
    <p:sldId id="2517" r:id="rId65"/>
    <p:sldId id="1116" r:id="rId66"/>
    <p:sldId id="1121" r:id="rId67"/>
    <p:sldId id="2514" r:id="rId68"/>
    <p:sldId id="1914" r:id="rId69"/>
    <p:sldId id="317" r:id="rId70"/>
    <p:sldId id="2518" r:id="rId71"/>
    <p:sldId id="1127" r:id="rId72"/>
    <p:sldId id="336" r:id="rId73"/>
    <p:sldId id="273" r:id="rId74"/>
    <p:sldId id="189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9805" autoAdjust="0"/>
  </p:normalViewPr>
  <p:slideViewPr>
    <p:cSldViewPr snapToGrid="0">
      <p:cViewPr varScale="1">
        <p:scale>
          <a:sx n="56" d="100"/>
          <a:sy n="56" d="100"/>
        </p:scale>
        <p:origin x="8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Sheet1!$B$3:$B$30</c:f>
              <c:numCache>
                <c:formatCode>General</c:formatCode>
                <c:ptCount val="28"/>
                <c:pt idx="0">
                  <c:v>68</c:v>
                </c:pt>
                <c:pt idx="1">
                  <c:v>15</c:v>
                </c:pt>
                <c:pt idx="2">
                  <c:v>12</c:v>
                </c:pt>
                <c:pt idx="3">
                  <c:v>33</c:v>
                </c:pt>
                <c:pt idx="4">
                  <c:v>56</c:v>
                </c:pt>
                <c:pt idx="5">
                  <c:v>37</c:v>
                </c:pt>
                <c:pt idx="6">
                  <c:v>29</c:v>
                </c:pt>
                <c:pt idx="7">
                  <c:v>45</c:v>
                </c:pt>
                <c:pt idx="8">
                  <c:v>10</c:v>
                </c:pt>
                <c:pt idx="9">
                  <c:v>47</c:v>
                </c:pt>
                <c:pt idx="10">
                  <c:v>98</c:v>
                </c:pt>
                <c:pt idx="11">
                  <c:v>63</c:v>
                </c:pt>
                <c:pt idx="12">
                  <c:v>33</c:v>
                </c:pt>
                <c:pt idx="13">
                  <c:v>63</c:v>
                </c:pt>
                <c:pt idx="14">
                  <c:v>66</c:v>
                </c:pt>
                <c:pt idx="15">
                  <c:v>17</c:v>
                </c:pt>
                <c:pt idx="16">
                  <c:v>57</c:v>
                </c:pt>
                <c:pt idx="17">
                  <c:v>53</c:v>
                </c:pt>
                <c:pt idx="18">
                  <c:v>1</c:v>
                </c:pt>
                <c:pt idx="19">
                  <c:v>61</c:v>
                </c:pt>
                <c:pt idx="20">
                  <c:v>96</c:v>
                </c:pt>
                <c:pt idx="21">
                  <c:v>68</c:v>
                </c:pt>
                <c:pt idx="22">
                  <c:v>50</c:v>
                </c:pt>
                <c:pt idx="23">
                  <c:v>18</c:v>
                </c:pt>
                <c:pt idx="24">
                  <c:v>66</c:v>
                </c:pt>
                <c:pt idx="25">
                  <c:v>32</c:v>
                </c:pt>
                <c:pt idx="26">
                  <c:v>58</c:v>
                </c:pt>
                <c:pt idx="27">
                  <c:v>5</c:v>
                </c:pt>
              </c:numCache>
            </c:numRef>
          </c:xVal>
          <c:yVal>
            <c:numRef>
              <c:f>Sheet1!$C$3:$C$30</c:f>
              <c:numCache>
                <c:formatCode>General</c:formatCode>
                <c:ptCount val="28"/>
                <c:pt idx="0">
                  <c:v>76</c:v>
                </c:pt>
                <c:pt idx="1">
                  <c:v>91</c:v>
                </c:pt>
                <c:pt idx="2">
                  <c:v>89</c:v>
                </c:pt>
                <c:pt idx="3">
                  <c:v>42</c:v>
                </c:pt>
                <c:pt idx="4">
                  <c:v>27</c:v>
                </c:pt>
                <c:pt idx="5">
                  <c:v>64</c:v>
                </c:pt>
                <c:pt idx="6">
                  <c:v>38</c:v>
                </c:pt>
                <c:pt idx="7">
                  <c:v>53</c:v>
                </c:pt>
                <c:pt idx="8">
                  <c:v>31</c:v>
                </c:pt>
                <c:pt idx="9">
                  <c:v>90</c:v>
                </c:pt>
                <c:pt idx="10">
                  <c:v>51</c:v>
                </c:pt>
                <c:pt idx="11">
                  <c:v>64</c:v>
                </c:pt>
                <c:pt idx="12">
                  <c:v>35</c:v>
                </c:pt>
                <c:pt idx="13">
                  <c:v>34</c:v>
                </c:pt>
                <c:pt idx="14">
                  <c:v>7</c:v>
                </c:pt>
                <c:pt idx="15">
                  <c:v>56</c:v>
                </c:pt>
                <c:pt idx="16">
                  <c:v>41</c:v>
                </c:pt>
                <c:pt idx="17">
                  <c:v>7</c:v>
                </c:pt>
                <c:pt idx="18">
                  <c:v>37</c:v>
                </c:pt>
                <c:pt idx="19">
                  <c:v>26</c:v>
                </c:pt>
                <c:pt idx="20">
                  <c:v>13</c:v>
                </c:pt>
                <c:pt idx="21">
                  <c:v>6</c:v>
                </c:pt>
                <c:pt idx="22">
                  <c:v>66</c:v>
                </c:pt>
                <c:pt idx="23">
                  <c:v>79</c:v>
                </c:pt>
                <c:pt idx="24">
                  <c:v>34</c:v>
                </c:pt>
                <c:pt idx="25">
                  <c:v>63</c:v>
                </c:pt>
                <c:pt idx="26">
                  <c:v>57</c:v>
                </c:pt>
                <c:pt idx="27">
                  <c:v>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6E5-4B49-94FD-A7821A6CE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513432"/>
        <c:axId val="133494216"/>
      </c:scatterChart>
      <c:valAx>
        <c:axId val="133513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94216"/>
        <c:crosses val="autoZero"/>
        <c:crossBetween val="midCat"/>
      </c:valAx>
      <c:valAx>
        <c:axId val="133494216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13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'Uni Outlier Obv'!$C$2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'Uni Outlier Obv'!$B$3:$B$30</c:f>
              <c:numCache>
                <c:formatCode>General</c:formatCode>
                <c:ptCount val="28"/>
                <c:pt idx="0">
                  <c:v>68</c:v>
                </c:pt>
                <c:pt idx="1">
                  <c:v>15</c:v>
                </c:pt>
                <c:pt idx="2">
                  <c:v>12</c:v>
                </c:pt>
                <c:pt idx="3">
                  <c:v>33</c:v>
                </c:pt>
                <c:pt idx="4">
                  <c:v>56</c:v>
                </c:pt>
                <c:pt idx="5">
                  <c:v>37</c:v>
                </c:pt>
                <c:pt idx="6">
                  <c:v>29</c:v>
                </c:pt>
                <c:pt idx="7">
                  <c:v>45</c:v>
                </c:pt>
                <c:pt idx="8">
                  <c:v>10</c:v>
                </c:pt>
                <c:pt idx="9">
                  <c:v>47</c:v>
                </c:pt>
                <c:pt idx="10">
                  <c:v>98</c:v>
                </c:pt>
                <c:pt idx="11">
                  <c:v>63</c:v>
                </c:pt>
                <c:pt idx="12">
                  <c:v>33</c:v>
                </c:pt>
                <c:pt idx="13">
                  <c:v>63</c:v>
                </c:pt>
                <c:pt idx="14">
                  <c:v>66</c:v>
                </c:pt>
                <c:pt idx="15">
                  <c:v>17</c:v>
                </c:pt>
                <c:pt idx="16">
                  <c:v>57</c:v>
                </c:pt>
                <c:pt idx="17">
                  <c:v>53</c:v>
                </c:pt>
                <c:pt idx="18">
                  <c:v>1</c:v>
                </c:pt>
                <c:pt idx="19">
                  <c:v>61</c:v>
                </c:pt>
                <c:pt idx="20">
                  <c:v>96</c:v>
                </c:pt>
                <c:pt idx="21">
                  <c:v>68</c:v>
                </c:pt>
                <c:pt idx="22">
                  <c:v>50</c:v>
                </c:pt>
                <c:pt idx="23">
                  <c:v>18</c:v>
                </c:pt>
                <c:pt idx="24">
                  <c:v>66</c:v>
                </c:pt>
                <c:pt idx="25">
                  <c:v>32</c:v>
                </c:pt>
                <c:pt idx="26">
                  <c:v>58</c:v>
                </c:pt>
                <c:pt idx="27">
                  <c:v>5</c:v>
                </c:pt>
              </c:numCache>
            </c:numRef>
          </c:xVal>
          <c:yVal>
            <c:numRef>
              <c:f>'Uni Outlier Obv'!$C$3:$C$30</c:f>
              <c:numCache>
                <c:formatCode>General</c:formatCode>
                <c:ptCount val="28"/>
                <c:pt idx="0">
                  <c:v>76</c:v>
                </c:pt>
                <c:pt idx="1">
                  <c:v>91</c:v>
                </c:pt>
                <c:pt idx="2">
                  <c:v>89</c:v>
                </c:pt>
                <c:pt idx="3">
                  <c:v>42</c:v>
                </c:pt>
                <c:pt idx="4">
                  <c:v>27</c:v>
                </c:pt>
                <c:pt idx="5">
                  <c:v>64</c:v>
                </c:pt>
                <c:pt idx="6">
                  <c:v>38</c:v>
                </c:pt>
                <c:pt idx="7">
                  <c:v>53</c:v>
                </c:pt>
                <c:pt idx="8">
                  <c:v>31</c:v>
                </c:pt>
                <c:pt idx="9">
                  <c:v>90</c:v>
                </c:pt>
                <c:pt idx="10">
                  <c:v>51</c:v>
                </c:pt>
                <c:pt idx="11">
                  <c:v>64</c:v>
                </c:pt>
                <c:pt idx="12">
                  <c:v>35</c:v>
                </c:pt>
                <c:pt idx="13">
                  <c:v>34</c:v>
                </c:pt>
                <c:pt idx="14">
                  <c:v>7</c:v>
                </c:pt>
                <c:pt idx="15">
                  <c:v>56</c:v>
                </c:pt>
                <c:pt idx="16">
                  <c:v>41</c:v>
                </c:pt>
                <c:pt idx="17">
                  <c:v>7</c:v>
                </c:pt>
                <c:pt idx="18">
                  <c:v>150</c:v>
                </c:pt>
                <c:pt idx="19">
                  <c:v>26</c:v>
                </c:pt>
                <c:pt idx="20">
                  <c:v>13</c:v>
                </c:pt>
                <c:pt idx="21">
                  <c:v>6</c:v>
                </c:pt>
                <c:pt idx="22">
                  <c:v>66</c:v>
                </c:pt>
                <c:pt idx="23">
                  <c:v>79</c:v>
                </c:pt>
                <c:pt idx="24">
                  <c:v>34</c:v>
                </c:pt>
                <c:pt idx="25">
                  <c:v>63</c:v>
                </c:pt>
                <c:pt idx="26">
                  <c:v>57</c:v>
                </c:pt>
                <c:pt idx="27">
                  <c:v>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EA-4E72-8F86-C58BDC396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537168"/>
        <c:axId val="136974752"/>
      </c:scatterChart>
      <c:valAx>
        <c:axId val="200537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974752"/>
        <c:crosses val="autoZero"/>
        <c:crossBetween val="midCat"/>
      </c:valAx>
      <c:valAx>
        <c:axId val="13697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37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D8FC-BDAE-4C0B-9EC9-EDF7A72984B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8494-E6BA-4A26-84EE-8420C225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65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38DDAFCC-282E-ED41-A926-E25DF5860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1F4EA94-238C-A744-8892-A8619BC684E4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B524DF0-959E-894B-A6D2-C01B46AD8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3C4C08E-EA20-9848-922A-B1E6791744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2" name="Date Placeholder 1">
            <a:extLst>
              <a:ext uri="{FF2B5EF4-FFF2-40B4-BE49-F238E27FC236}">
                <a16:creationId xmlns:a16="http://schemas.microsoft.com/office/drawing/2014/main" id="{E9D3398A-3C47-1746-B234-D0972CC8DF9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9683D5C-7B04-1342-83B5-E348C074ACB9}" type="datetime1">
              <a:rPr lang="en-US" altLang="en-US" sz="1200" smtClean="0">
                <a:latin typeface="Times New Roman" panose="02020603050405020304" pitchFamily="18" charset="0"/>
              </a:rPr>
              <a:pPr/>
              <a:t>9/3/2024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7653" name="Footer Placeholder 2">
            <a:extLst>
              <a:ext uri="{FF2B5EF4-FFF2-40B4-BE49-F238E27FC236}">
                <a16:creationId xmlns:a16="http://schemas.microsoft.com/office/drawing/2014/main" id="{C3EF8F98-5486-BF40-9D92-E942EAC6CAC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68244384-432F-454A-ABC5-AB5C43860F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2314E1C-18E8-3A47-BE6B-12AF919455CE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3F7442F9-F8F6-9A43-AB20-1E8352443F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716D634-0C9A-CE43-ABB6-342F2B5F06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820" name="Date Placeholder 1">
            <a:extLst>
              <a:ext uri="{FF2B5EF4-FFF2-40B4-BE49-F238E27FC236}">
                <a16:creationId xmlns:a16="http://schemas.microsoft.com/office/drawing/2014/main" id="{5C901DE4-4C8B-164A-9CF0-CEABFFAB6C0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CA3B126-471F-6C47-AAC1-A197C1656709}" type="datetime1">
              <a:rPr lang="en-US" altLang="en-US" sz="1200" smtClean="0">
                <a:latin typeface="Times New Roman" panose="02020603050405020304" pitchFamily="18" charset="0"/>
              </a:rPr>
              <a:pPr/>
              <a:t>9/3/2024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4821" name="Footer Placeholder 2">
            <a:extLst>
              <a:ext uri="{FF2B5EF4-FFF2-40B4-BE49-F238E27FC236}">
                <a16:creationId xmlns:a16="http://schemas.microsoft.com/office/drawing/2014/main" id="{4602DD89-73EA-AE40-B9C6-22638C003C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DFA77DF3-D4F8-2C4B-B55C-BF6246D4E3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E15ABD-6383-4F45-A0A9-DFD1BB735733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F7B01FC-D886-6541-8FD6-2B10D3008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59E9BE5-3FFD-194F-B2C2-0F7AB7E7F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8916" name="Date Placeholder 1">
            <a:extLst>
              <a:ext uri="{FF2B5EF4-FFF2-40B4-BE49-F238E27FC236}">
                <a16:creationId xmlns:a16="http://schemas.microsoft.com/office/drawing/2014/main" id="{AFBCD202-814A-5947-AD8E-6165DC1712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31AE759-2016-4F46-BF0E-D7BB35258562}" type="datetime1">
              <a:rPr lang="en-US" altLang="en-US" sz="1200" smtClean="0">
                <a:latin typeface="Times New Roman" panose="02020603050405020304" pitchFamily="18" charset="0"/>
              </a:rPr>
              <a:pPr/>
              <a:t>9/3/2024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8917" name="Footer Placeholder 2">
            <a:extLst>
              <a:ext uri="{FF2B5EF4-FFF2-40B4-BE49-F238E27FC236}">
                <a16:creationId xmlns:a16="http://schemas.microsoft.com/office/drawing/2014/main" id="{3A03E498-6008-6C4B-9013-B3812D369B1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A56B1813-7C8A-974A-9CD1-A52F7D34C3F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A29099DA-8AB8-294C-9414-4A5A123F792F}" type="slidenum">
              <a:rPr lang="en-US" altLang="en-US"/>
              <a:pPr algn="r"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2E1FEBFF-5456-F443-BE69-00B65865E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037600CF-6156-5E4F-95F1-7D3050046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0964" name="Date Placeholder 1">
            <a:extLst>
              <a:ext uri="{FF2B5EF4-FFF2-40B4-BE49-F238E27FC236}">
                <a16:creationId xmlns:a16="http://schemas.microsoft.com/office/drawing/2014/main" id="{91A89A00-8DA1-0A49-A75F-3E895E0C63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DA0A299-B1DD-D84F-961D-73FCCEA7620F}" type="datetime1">
              <a:rPr lang="en-US" altLang="en-US" sz="1200" smtClean="0">
                <a:latin typeface="Times New Roman" panose="02020603050405020304" pitchFamily="18" charset="0"/>
              </a:rPr>
              <a:pPr/>
              <a:t>9/3/2024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0965" name="Footer Placeholder 2">
            <a:extLst>
              <a:ext uri="{FF2B5EF4-FFF2-40B4-BE49-F238E27FC236}">
                <a16:creationId xmlns:a16="http://schemas.microsoft.com/office/drawing/2014/main" id="{5DD9FB56-B896-144D-B5EB-136BE5F27F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4D3C12BC-5765-0E41-B3DF-020D6FAE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DC0E1C-5EF7-3A45-9CD7-7270DEAA9CD4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FFADECF9-0419-1943-958D-FF58394AEB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4EE5661-EE67-1042-98EF-B59E23617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3012" name="Date Placeholder 1">
            <a:extLst>
              <a:ext uri="{FF2B5EF4-FFF2-40B4-BE49-F238E27FC236}">
                <a16:creationId xmlns:a16="http://schemas.microsoft.com/office/drawing/2014/main" id="{EE89BC56-2F1C-6E4C-9615-606982EABBC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8C1A1A2-50F8-3A48-8FC4-2DBD13665772}" type="datetime1">
              <a:rPr lang="en-US" altLang="en-US" sz="1200" smtClean="0">
                <a:latin typeface="Times New Roman" panose="02020603050405020304" pitchFamily="18" charset="0"/>
              </a:rPr>
              <a:pPr/>
              <a:t>9/3/2024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3013" name="Footer Placeholder 2">
            <a:extLst>
              <a:ext uri="{FF2B5EF4-FFF2-40B4-BE49-F238E27FC236}">
                <a16:creationId xmlns:a16="http://schemas.microsoft.com/office/drawing/2014/main" id="{DC0C4EFA-6F5F-1941-9908-C2AA256CC7A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954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11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AB571F-5D6E-894D-8022-9C17A1255C61}" type="slidenum">
              <a:rPr lang="en-US"/>
              <a:pPr/>
              <a:t>65</a:t>
            </a:fld>
            <a:endParaRPr lang="en-US"/>
          </a:p>
        </p:txBody>
      </p:sp>
      <p:sp>
        <p:nvSpPr>
          <p:cNvPr id="125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5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F0DBC8-C409-B04A-A805-12DBA7C76BAE}" type="slidenum">
              <a:rPr lang="en-US"/>
              <a:pPr/>
              <a:t>66</a:t>
            </a:fld>
            <a:endParaRPr lang="en-US"/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1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2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22B5893D-DADA-514F-AD63-ECCF6DFF6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0088"/>
            <a:ext cx="6132513" cy="3449637"/>
          </a:xfrm>
          <a:ln/>
        </p:spPr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9211CAC-BBC3-0D46-B4AE-09CFF2972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387850"/>
            <a:ext cx="5141913" cy="4152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2707" name="Date Placeholder 1">
            <a:extLst>
              <a:ext uri="{FF2B5EF4-FFF2-40B4-BE49-F238E27FC236}">
                <a16:creationId xmlns:a16="http://schemas.microsoft.com/office/drawing/2014/main" id="{3499479A-0253-3E4C-A9BB-F7F9C6857E5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E6AF51C-F18F-A24B-BE77-1FD7B7A811FA}" type="datetime1">
              <a:rPr lang="en-US" altLang="en-US" sz="1200" smtClean="0">
                <a:latin typeface="Times New Roman" panose="02020603050405020304" pitchFamily="18" charset="0"/>
              </a:rPr>
              <a:pPr/>
              <a:t>9/3/2024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2708" name="Footer Placeholder 2">
            <a:extLst>
              <a:ext uri="{FF2B5EF4-FFF2-40B4-BE49-F238E27FC236}">
                <a16:creationId xmlns:a16="http://schemas.microsoft.com/office/drawing/2014/main" id="{A97D11A4-25C8-4148-92F3-2B0C11BE0A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62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34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22B5893D-DADA-514F-AD63-ECCF6DFF6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700088"/>
            <a:ext cx="6132513" cy="3449637"/>
          </a:xfrm>
          <a:ln/>
        </p:spPr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9211CAC-BBC3-0D46-B4AE-09CFF2972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387850"/>
            <a:ext cx="5141913" cy="4152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2707" name="Date Placeholder 1">
            <a:extLst>
              <a:ext uri="{FF2B5EF4-FFF2-40B4-BE49-F238E27FC236}">
                <a16:creationId xmlns:a16="http://schemas.microsoft.com/office/drawing/2014/main" id="{3499479A-0253-3E4C-A9BB-F7F9C6857E5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E6AF51C-F18F-A24B-BE77-1FD7B7A811FA}" type="datetime1">
              <a:rPr lang="en-US" altLang="en-US" sz="1200" smtClean="0">
                <a:latin typeface="Times New Roman" panose="02020603050405020304" pitchFamily="18" charset="0"/>
              </a:rPr>
              <a:pPr/>
              <a:t>9/3/2024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2708" name="Footer Placeholder 2">
            <a:extLst>
              <a:ext uri="{FF2B5EF4-FFF2-40B4-BE49-F238E27FC236}">
                <a16:creationId xmlns:a16="http://schemas.microsoft.com/office/drawing/2014/main" id="{A97D11A4-25C8-4148-92F3-2B0C11BE0A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6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3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0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201AF-7CEB-8546-A578-FFFAB94A95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15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70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9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28494-E6BA-4A26-84EE-8420C225A9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76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D5A442-4B65-8D4A-B84E-EDD0DD7A91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0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1D3B-C6BC-FC06-22D8-609CBCD4D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CFC6C-3C9F-1C88-55EE-C07C1BBEC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DFB3-BC5F-0370-6752-61EBF436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E8004-55CE-244A-02AD-D9D44BA80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C46B-B664-AE3D-D8E9-BDDC5793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825-0DB0-D818-C1B3-9934C0BF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5ACAB-59D8-E46F-019D-3331382A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96C24-DDFA-D1C6-618C-8C10644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58C8-3BC5-5D9B-9109-1F990766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5EFB-A31C-4F86-F68C-85E7507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8572C-F152-CADA-EE4C-7CB28D7C63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3F3E-D6BF-99D9-AF2F-14DA4DFF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9CF2-860B-EA46-F992-899B6201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3ADB-5B01-CA36-70DC-5225E627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F1F1-91E8-1CD6-35C6-AB9BED53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58B6-08FC-9E8B-3799-2224C29C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6A05-F4E0-3A0E-3A7E-3FA3E897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86F-D24B-F49E-06AD-832C16E2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3C40B-85FB-195C-43D7-A2DB1359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BE8AF-A8DF-6847-EE51-957FCCFF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7005-76EF-8037-D06C-05E2E1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81416-18FD-0336-B08B-FACDB0D2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AFB1D-7160-1DBD-F901-50DA3163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82A6-24AD-EBE3-8B6F-900D7430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79E2-BE4A-53B2-5B9E-3AA0F303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D782-06FC-3D2C-F3E6-DAD479D5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C89E-0AE0-4086-FA0B-306580AC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9F7C5-C1A5-8E62-19DF-501FAAB0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B5A8-E160-3FB7-B348-36FD5305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0A082-6563-541A-EF9D-00307129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90DEF-9181-BF3B-ED20-B3A5C09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39C-319F-0371-36B1-548CA5C1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1DE3-1DED-E94C-3C63-8C83F9E2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CFA07-3138-4280-073D-3D2A4631E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03DC2-C102-E6EA-3F78-54DFCDED5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B7BAF-0E24-876B-5D71-5492D0A11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C2687-B5AC-861C-AA7C-FE8336CC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05E1D-822F-FE01-95BF-C54A4561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59D88-F094-A075-C5FA-85C76C6E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5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F66E-2951-4904-B2FF-EE50042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030F7-2231-9BB0-7DD0-80B7695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CFCC7-E9D7-389D-A9F2-BF3702F2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82226-E293-779D-A39C-D363A2CF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D2DFD-99BA-0C5E-9DD0-1A9E4CC8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94E2F-5617-DBA6-D862-4E1ACE5A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9932-CA1C-53DD-C61B-956FEE2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8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CCC-3791-2995-F49F-86147A7A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0EC9-DA08-E62C-B2A5-14C20831E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B52FE-61CF-5C17-CA63-C64503094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C4DD9-215B-8E68-F324-836E51A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185BE-F1EB-5AA0-2A29-5A35D786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F6AFB-27BF-8869-D927-DCF47347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83B-B205-E099-D5AC-F22BC7D5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8F1F-66E7-8A9A-6D8A-0A31EADC0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E7DE-C471-B370-09EE-22185FBE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9CDE1-D55C-6C28-4C9E-3F50CF6F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E45DD-E3BA-4377-3304-43B1EEE2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4124B-4680-CA32-4828-4406B0C5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7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33F6C-B596-A23C-B42F-FBB08EB5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5526-5D65-2572-31FF-EC7F4A91E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BB84-4C4C-A700-F513-C254E52DE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4C9E-67EC-4B19-A5DC-B342A338492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D2DC2-F17D-C574-A5E4-E877F7FD6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522BE-90D2-DA1F-6FD8-7DE6C537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DE88-DB29-45BA-A779-09A2D3C05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nair.shu@northeastern.edu" TargetMode="External"/><Relationship Id="rId2" Type="http://schemas.openxmlformats.org/officeDocument/2006/relationships/hyperlink" Target="mailto:a.mosaddegh@northeastern.edu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igquery/public-data/" TargetMode="External"/><Relationship Id="rId2" Type="http://schemas.openxmlformats.org/officeDocument/2006/relationships/hyperlink" Target="https://www.data.gov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ws.amazon.com/public-datasets/" TargetMode="External"/><Relationship Id="rId4" Type="http://schemas.openxmlformats.org/officeDocument/2006/relationships/hyperlink" Target="https://www.kaggle.com/datasets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6839-1615-D6B1-2E57-0ADDB3A93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139382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Science Engineering Methods and Tools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300" dirty="0"/>
              <a:t>Lecture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B08F6-CA66-E9B6-26EF-64525C3B6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2551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Northeastern University</a:t>
            </a:r>
          </a:p>
          <a:p>
            <a:r>
              <a:rPr lang="en-US" dirty="0"/>
              <a:t>College of Engineering</a:t>
            </a:r>
          </a:p>
          <a:p>
            <a:r>
              <a:rPr lang="en-US" dirty="0"/>
              <a:t>Multidisciplinary Graduate Engineering Department</a:t>
            </a:r>
          </a:p>
          <a:p>
            <a:endParaRPr lang="en-US" dirty="0"/>
          </a:p>
          <a:p>
            <a:r>
              <a:rPr lang="en-US" sz="2000" dirty="0"/>
              <a:t>INFO 6105 – Fall 2024</a:t>
            </a:r>
          </a:p>
          <a:p>
            <a:r>
              <a:rPr lang="en-US" sz="2000" dirty="0"/>
              <a:t>Instructor: Abdolreza Mosaddegh</a:t>
            </a:r>
          </a:p>
        </p:txBody>
      </p:sp>
    </p:spTree>
    <p:extLst>
      <p:ext uri="{BB962C8B-B14F-4D97-AF65-F5344CB8AC3E}">
        <p14:creationId xmlns:p14="http://schemas.microsoft.com/office/powerpoint/2010/main" val="220691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0B2C-25A0-307A-630E-D457F90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93368D57-764B-3A2F-B293-D04A40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19" y="1113622"/>
            <a:ext cx="7502887" cy="52787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6972F-0AC5-56E9-137B-20F774BC3E2B}"/>
              </a:ext>
            </a:extLst>
          </p:cNvPr>
          <p:cNvSpPr txBox="1"/>
          <p:nvPr/>
        </p:nvSpPr>
        <p:spPr>
          <a:xfrm>
            <a:off x="578358" y="6014966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packt</a:t>
            </a:r>
            <a:endParaRPr lang="en-US" sz="1200" dirty="0"/>
          </a:p>
        </p:txBody>
      </p:sp>
      <p:sp>
        <p:nvSpPr>
          <p:cNvPr id="3" name="object 33">
            <a:extLst>
              <a:ext uri="{FF2B5EF4-FFF2-40B4-BE49-F238E27FC236}">
                <a16:creationId xmlns:a16="http://schemas.microsoft.com/office/drawing/2014/main" id="{8692D286-BBE3-B67F-1F51-E44717AF8C84}"/>
              </a:ext>
            </a:extLst>
          </p:cNvPr>
          <p:cNvSpPr txBox="1"/>
          <p:nvPr/>
        </p:nvSpPr>
        <p:spPr>
          <a:xfrm>
            <a:off x="7522274" y="2395150"/>
            <a:ext cx="2061232" cy="23283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61414" rIns="0" bIns="0" rtlCol="0">
            <a:spAutoFit/>
          </a:bodyPr>
          <a:lstStyle/>
          <a:p>
            <a:pPr marL="115780">
              <a:spcBef>
                <a:spcPts val="484"/>
              </a:spcBef>
            </a:pPr>
            <a:r>
              <a:rPr sz="1110" dirty="0">
                <a:latin typeface="Arial MT"/>
                <a:cs typeface="Arial MT"/>
              </a:rPr>
              <a:t>Learning</a:t>
            </a:r>
            <a:r>
              <a:rPr sz="1110" spc="-24" dirty="0">
                <a:latin typeface="Arial MT"/>
                <a:cs typeface="Arial MT"/>
              </a:rPr>
              <a:t> </a:t>
            </a:r>
            <a:r>
              <a:rPr sz="1110" dirty="0">
                <a:latin typeface="Arial MT"/>
                <a:cs typeface="Arial MT"/>
              </a:rPr>
              <a:t>using</a:t>
            </a:r>
            <a:r>
              <a:rPr sz="1110" spc="-16" dirty="0">
                <a:latin typeface="Arial MT"/>
                <a:cs typeface="Arial MT"/>
              </a:rPr>
              <a:t> </a:t>
            </a:r>
            <a:r>
              <a:rPr sz="1110" b="1" dirty="0">
                <a:solidFill>
                  <a:srgbClr val="FF3333"/>
                </a:solidFill>
                <a:latin typeface="Arial"/>
                <a:cs typeface="Arial"/>
              </a:rPr>
              <a:t>labeled</a:t>
            </a:r>
            <a:r>
              <a:rPr sz="1110" b="1" spc="-24" dirty="0">
                <a:solidFill>
                  <a:srgbClr val="FF3333"/>
                </a:solidFill>
                <a:latin typeface="Arial"/>
                <a:cs typeface="Arial"/>
              </a:rPr>
              <a:t> </a:t>
            </a:r>
            <a:r>
              <a:rPr sz="1110" dirty="0">
                <a:latin typeface="Arial MT"/>
                <a:cs typeface="Arial MT"/>
              </a:rPr>
              <a:t>data</a:t>
            </a:r>
          </a:p>
        </p:txBody>
      </p:sp>
      <p:sp>
        <p:nvSpPr>
          <p:cNvPr id="4" name="object 34">
            <a:extLst>
              <a:ext uri="{FF2B5EF4-FFF2-40B4-BE49-F238E27FC236}">
                <a16:creationId xmlns:a16="http://schemas.microsoft.com/office/drawing/2014/main" id="{68FCA3EE-71EC-50FB-D658-8E849325FE65}"/>
              </a:ext>
            </a:extLst>
          </p:cNvPr>
          <p:cNvSpPr txBox="1"/>
          <p:nvPr/>
        </p:nvSpPr>
        <p:spPr>
          <a:xfrm>
            <a:off x="2000821" y="2405460"/>
            <a:ext cx="2061233" cy="16100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7048" rIns="0" bIns="0" rtlCol="0">
            <a:spAutoFit/>
          </a:bodyPr>
          <a:lstStyle/>
          <a:p>
            <a:pPr marL="195313" indent="-110745">
              <a:lnSpc>
                <a:spcPts val="1174"/>
              </a:lnSpc>
              <a:spcBef>
                <a:spcPts val="56"/>
              </a:spcBef>
            </a:pPr>
            <a:r>
              <a:rPr sz="1110" dirty="0">
                <a:latin typeface="Arial MT"/>
                <a:cs typeface="Arial MT"/>
              </a:rPr>
              <a:t>Learning using </a:t>
            </a:r>
            <a:r>
              <a:rPr sz="1110" b="1" dirty="0">
                <a:solidFill>
                  <a:srgbClr val="FF3333"/>
                </a:solidFill>
                <a:latin typeface="Arial"/>
                <a:cs typeface="Arial"/>
              </a:rPr>
              <a:t>unlabeled </a:t>
            </a:r>
            <a:r>
              <a:rPr sz="1110" dirty="0">
                <a:latin typeface="Arial MT"/>
                <a:cs typeface="Arial MT"/>
              </a:rPr>
              <a:t>data</a:t>
            </a:r>
          </a:p>
        </p:txBody>
      </p:sp>
      <p:sp>
        <p:nvSpPr>
          <p:cNvPr id="6" name="object 41">
            <a:extLst>
              <a:ext uri="{FF2B5EF4-FFF2-40B4-BE49-F238E27FC236}">
                <a16:creationId xmlns:a16="http://schemas.microsoft.com/office/drawing/2014/main" id="{E9B24B21-2687-CFD6-CF3E-03E618A3709F}"/>
              </a:ext>
            </a:extLst>
          </p:cNvPr>
          <p:cNvSpPr txBox="1"/>
          <p:nvPr/>
        </p:nvSpPr>
        <p:spPr>
          <a:xfrm>
            <a:off x="4062054" y="6492875"/>
            <a:ext cx="3527481" cy="17625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22150" rIns="0" bIns="0" rtlCol="0">
            <a:spAutoFit/>
          </a:bodyPr>
          <a:lstStyle/>
          <a:p>
            <a:pPr marL="60407" marR="1007">
              <a:lnSpc>
                <a:spcPts val="1174"/>
              </a:lnSpc>
              <a:spcBef>
                <a:spcPts val="174"/>
              </a:spcBef>
            </a:pPr>
            <a:r>
              <a:rPr lang="en-US" sz="1110" dirty="0">
                <a:latin typeface="Arial MT"/>
                <a:cs typeface="Arial MT"/>
              </a:rPr>
              <a:t>Learning</a:t>
            </a:r>
            <a:r>
              <a:rPr lang="en-US" sz="1110" spc="8" dirty="0">
                <a:latin typeface="Arial MT"/>
                <a:cs typeface="Arial MT"/>
              </a:rPr>
              <a:t> </a:t>
            </a:r>
            <a:r>
              <a:rPr lang="en-US" sz="1110" dirty="0">
                <a:latin typeface="Arial MT"/>
                <a:cs typeface="Arial MT"/>
              </a:rPr>
              <a:t>through</a:t>
            </a:r>
            <a:r>
              <a:rPr sz="1110" dirty="0">
                <a:latin typeface="Arial MT"/>
                <a:cs typeface="Arial MT"/>
              </a:rPr>
              <a:t> </a:t>
            </a:r>
            <a:r>
              <a:rPr sz="1110" dirty="0">
                <a:solidFill>
                  <a:srgbClr val="FF0000"/>
                </a:solidFill>
                <a:latin typeface="Arial MT"/>
                <a:cs typeface="Arial MT"/>
              </a:rPr>
              <a:t>Interactions</a:t>
            </a:r>
            <a:r>
              <a:rPr sz="1110" dirty="0">
                <a:latin typeface="Arial MT"/>
                <a:cs typeface="Arial MT"/>
              </a:rPr>
              <a:t> with </a:t>
            </a:r>
            <a:r>
              <a:rPr sz="1110" spc="8" dirty="0">
                <a:latin typeface="Arial MT"/>
                <a:cs typeface="Arial MT"/>
              </a:rPr>
              <a:t>an </a:t>
            </a:r>
            <a:r>
              <a:rPr sz="1110" dirty="0">
                <a:latin typeface="Arial MT"/>
                <a:cs typeface="Arial MT"/>
              </a:rPr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E8F73-305B-55B7-FE59-7EF1278F60E5}"/>
              </a:ext>
            </a:extLst>
          </p:cNvPr>
          <p:cNvSpPr txBox="1"/>
          <p:nvPr/>
        </p:nvSpPr>
        <p:spPr>
          <a:xfrm>
            <a:off x="4987863" y="2097683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Semi-Supervised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54B3C-A30C-3C09-D777-26D42A20EB18}"/>
              </a:ext>
            </a:extLst>
          </p:cNvPr>
          <p:cNvSpPr txBox="1"/>
          <p:nvPr/>
        </p:nvSpPr>
        <p:spPr>
          <a:xfrm>
            <a:off x="5065384" y="2505915"/>
            <a:ext cx="2061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Self-Supervised</a:t>
            </a:r>
          </a:p>
        </p:txBody>
      </p:sp>
    </p:spTree>
    <p:extLst>
      <p:ext uri="{BB962C8B-B14F-4D97-AF65-F5344CB8AC3E}">
        <p14:creationId xmlns:p14="http://schemas.microsoft.com/office/powerpoint/2010/main" val="73709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975" y="457734"/>
            <a:ext cx="7915401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-87" dirty="0"/>
              <a:t>A Typical </a:t>
            </a:r>
            <a:r>
              <a:rPr sz="3200" spc="-87" dirty="0"/>
              <a:t>Supervised</a:t>
            </a:r>
            <a:r>
              <a:rPr sz="3200" spc="222" dirty="0"/>
              <a:t> </a:t>
            </a:r>
            <a:r>
              <a:rPr sz="3200" spc="-71" dirty="0"/>
              <a:t>Learning</a:t>
            </a:r>
            <a:endParaRPr sz="3200" spc="-56" dirty="0"/>
          </a:p>
        </p:txBody>
      </p:sp>
      <p:grpSp>
        <p:nvGrpSpPr>
          <p:cNvPr id="3" name="object 3"/>
          <p:cNvGrpSpPr/>
          <p:nvPr/>
        </p:nvGrpSpPr>
        <p:grpSpPr>
          <a:xfrm>
            <a:off x="4516151" y="1600111"/>
            <a:ext cx="2214500" cy="1617320"/>
            <a:chOff x="792861" y="586765"/>
            <a:chExt cx="1396365" cy="1019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4030" y="586765"/>
              <a:ext cx="425195" cy="3257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430" y="712876"/>
              <a:ext cx="454913" cy="342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262" y="822604"/>
              <a:ext cx="423290" cy="3409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810" y="1031773"/>
              <a:ext cx="427863" cy="3478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645" y="1152550"/>
              <a:ext cx="398144" cy="3280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861" y="1293139"/>
              <a:ext cx="382143" cy="31318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46155" y="1947342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“dog”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0476" y="2198097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sz="793" spc="24" dirty="0">
                <a:latin typeface="Arial MT"/>
                <a:cs typeface="Arial MT"/>
              </a:rPr>
              <a:t>dog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60961" y="2392659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sz="793" spc="24" dirty="0">
                <a:latin typeface="Arial MT"/>
                <a:cs typeface="Arial MT"/>
              </a:rPr>
              <a:t>dog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7245" y="2728610"/>
            <a:ext cx="257804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</a:t>
            </a:r>
            <a:r>
              <a:rPr sz="793" spc="16" dirty="0">
                <a:latin typeface="Arial MT"/>
                <a:cs typeface="Arial MT"/>
              </a:rPr>
              <a:t>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30754" y="2889335"/>
            <a:ext cx="258811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35890" y="3054291"/>
            <a:ext cx="258811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</a:t>
            </a:r>
            <a:r>
              <a:rPr sz="793" spc="16" dirty="0">
                <a:latin typeface="Arial MT"/>
                <a:cs typeface="Arial MT"/>
              </a:rPr>
              <a:t>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26219" y="1640394"/>
            <a:ext cx="804630" cy="599941"/>
          </a:xfrm>
          <a:prstGeom prst="rect">
            <a:avLst/>
          </a:prstGeom>
        </p:spPr>
        <p:txBody>
          <a:bodyPr vert="horz" wrap="square" lIns="0" tIns="31211" rIns="0" bIns="0" rtlCol="0">
            <a:spAutoFit/>
          </a:bodyPr>
          <a:lstStyle/>
          <a:p>
            <a:pPr marL="20136" marR="8053" algn="just">
              <a:lnSpc>
                <a:spcPct val="96800"/>
              </a:lnSpc>
              <a:spcBef>
                <a:spcPts val="246"/>
              </a:spcBef>
            </a:pP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Labe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ed  </a:t>
            </a:r>
            <a:r>
              <a:rPr sz="1269" spc="-24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ra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ng  Data</a:t>
            </a:r>
            <a:endParaRPr sz="1269">
              <a:solidFill>
                <a:srgbClr val="FF0000"/>
              </a:solidFill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082916" y="1693166"/>
            <a:ext cx="720040" cy="1678750"/>
            <a:chOff x="2411349" y="645439"/>
            <a:chExt cx="454025" cy="1058545"/>
          </a:xfrm>
        </p:grpSpPr>
        <p:sp>
          <p:nvSpPr>
            <p:cNvPr id="18" name="object 18"/>
            <p:cNvSpPr/>
            <p:nvPr/>
          </p:nvSpPr>
          <p:spPr>
            <a:xfrm>
              <a:off x="2822067" y="645439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43053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21336" y="377952"/>
                  </a:lnTo>
                  <a:lnTo>
                    <a:pt x="43053" y="37795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9" name="object 19"/>
            <p:cNvSpPr/>
            <p:nvPr/>
          </p:nvSpPr>
          <p:spPr>
            <a:xfrm>
              <a:off x="2822067" y="645439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21336" y="377952"/>
                  </a:moveTo>
                  <a:lnTo>
                    <a:pt x="0" y="377952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77952"/>
                  </a:lnTo>
                  <a:lnTo>
                    <a:pt x="21336" y="37795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46248" y="828700"/>
              <a:ext cx="43815" cy="335280"/>
            </a:xfrm>
            <a:custGeom>
              <a:avLst/>
              <a:gdLst/>
              <a:ahLst/>
              <a:cxnLst/>
              <a:rect l="l" t="t" r="r" b="b"/>
              <a:pathLst>
                <a:path w="43814" h="335280">
                  <a:moveTo>
                    <a:pt x="43434" y="0"/>
                  </a:moveTo>
                  <a:lnTo>
                    <a:pt x="0" y="0"/>
                  </a:lnTo>
                  <a:lnTo>
                    <a:pt x="0" y="334899"/>
                  </a:lnTo>
                  <a:lnTo>
                    <a:pt x="21717" y="334899"/>
                  </a:lnTo>
                  <a:lnTo>
                    <a:pt x="43434" y="334899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746248" y="828700"/>
              <a:ext cx="43815" cy="335280"/>
            </a:xfrm>
            <a:custGeom>
              <a:avLst/>
              <a:gdLst/>
              <a:ahLst/>
              <a:cxnLst/>
              <a:rect l="l" t="t" r="r" b="b"/>
              <a:pathLst>
                <a:path w="43814" h="335280">
                  <a:moveTo>
                    <a:pt x="21717" y="334899"/>
                  </a:moveTo>
                  <a:lnTo>
                    <a:pt x="0" y="334899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334899"/>
                  </a:lnTo>
                  <a:lnTo>
                    <a:pt x="21717" y="33489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9761" y="1001674"/>
              <a:ext cx="43815" cy="313690"/>
            </a:xfrm>
            <a:custGeom>
              <a:avLst/>
              <a:gdLst/>
              <a:ahLst/>
              <a:cxnLst/>
              <a:rect l="l" t="t" r="r" b="b"/>
              <a:pathLst>
                <a:path w="43814" h="313690">
                  <a:moveTo>
                    <a:pt x="43434" y="0"/>
                  </a:moveTo>
                  <a:lnTo>
                    <a:pt x="0" y="0"/>
                  </a:lnTo>
                  <a:lnTo>
                    <a:pt x="0" y="313182"/>
                  </a:lnTo>
                  <a:lnTo>
                    <a:pt x="21717" y="313182"/>
                  </a:lnTo>
                  <a:lnTo>
                    <a:pt x="43434" y="313182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FFC399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659761" y="1001674"/>
              <a:ext cx="43815" cy="313690"/>
            </a:xfrm>
            <a:custGeom>
              <a:avLst/>
              <a:gdLst/>
              <a:ahLst/>
              <a:cxnLst/>
              <a:rect l="l" t="t" r="r" b="b"/>
              <a:pathLst>
                <a:path w="43814" h="313690">
                  <a:moveTo>
                    <a:pt x="21717" y="313182"/>
                  </a:moveTo>
                  <a:lnTo>
                    <a:pt x="0" y="313182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313182"/>
                  </a:lnTo>
                  <a:lnTo>
                    <a:pt x="21717" y="31318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4" name="object 24"/>
            <p:cNvSpPr/>
            <p:nvPr/>
          </p:nvSpPr>
          <p:spPr>
            <a:xfrm>
              <a:off x="2573655" y="1120546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43053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1336" y="323850"/>
                  </a:lnTo>
                  <a:lnTo>
                    <a:pt x="43053" y="323850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0099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5" name="object 25"/>
            <p:cNvSpPr/>
            <p:nvPr/>
          </p:nvSpPr>
          <p:spPr>
            <a:xfrm>
              <a:off x="2573655" y="1120546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21336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23850"/>
                  </a:lnTo>
                  <a:lnTo>
                    <a:pt x="21336" y="32385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6" name="object 26"/>
            <p:cNvSpPr/>
            <p:nvPr/>
          </p:nvSpPr>
          <p:spPr>
            <a:xfrm>
              <a:off x="2497836" y="1304188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43434" y="0"/>
                  </a:moveTo>
                  <a:lnTo>
                    <a:pt x="0" y="0"/>
                  </a:lnTo>
                  <a:lnTo>
                    <a:pt x="0" y="280797"/>
                  </a:lnTo>
                  <a:lnTo>
                    <a:pt x="21717" y="280797"/>
                  </a:lnTo>
                  <a:lnTo>
                    <a:pt x="43434" y="28079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CC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7" name="object 27"/>
            <p:cNvSpPr/>
            <p:nvPr/>
          </p:nvSpPr>
          <p:spPr>
            <a:xfrm>
              <a:off x="2497836" y="1304188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21717" y="280797"/>
                  </a:moveTo>
                  <a:lnTo>
                    <a:pt x="0" y="280797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280797"/>
                  </a:lnTo>
                  <a:lnTo>
                    <a:pt x="21717" y="280797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411349" y="1476781"/>
              <a:ext cx="43815" cy="226695"/>
            </a:xfrm>
            <a:custGeom>
              <a:avLst/>
              <a:gdLst/>
              <a:ahLst/>
              <a:cxnLst/>
              <a:rect l="l" t="t" r="r" b="b"/>
              <a:pathLst>
                <a:path w="43814" h="226694">
                  <a:moveTo>
                    <a:pt x="43434" y="0"/>
                  </a:moveTo>
                  <a:lnTo>
                    <a:pt x="0" y="0"/>
                  </a:lnTo>
                  <a:lnTo>
                    <a:pt x="0" y="226695"/>
                  </a:lnTo>
                  <a:lnTo>
                    <a:pt x="21717" y="226695"/>
                  </a:lnTo>
                  <a:lnTo>
                    <a:pt x="43434" y="226695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11349" y="1476781"/>
              <a:ext cx="43815" cy="226695"/>
            </a:xfrm>
            <a:custGeom>
              <a:avLst/>
              <a:gdLst/>
              <a:ahLst/>
              <a:cxnLst/>
              <a:rect l="l" t="t" r="r" b="b"/>
              <a:pathLst>
                <a:path w="43814" h="226694">
                  <a:moveTo>
                    <a:pt x="21717" y="226695"/>
                  </a:moveTo>
                  <a:lnTo>
                    <a:pt x="0" y="226695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226695"/>
                  </a:lnTo>
                  <a:lnTo>
                    <a:pt x="21717" y="226695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19268" y="2831329"/>
            <a:ext cx="257804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</a:t>
            </a:r>
            <a:r>
              <a:rPr sz="793" spc="16" dirty="0">
                <a:latin typeface="Arial MT"/>
                <a:cs typeface="Arial MT"/>
              </a:rPr>
              <a:t>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94196" y="3043415"/>
            <a:ext cx="258811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24" dirty="0">
                <a:latin typeface="Arial MT"/>
                <a:cs typeface="Arial MT"/>
              </a:rPr>
              <a:t>“cat”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50990" y="2608974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sz="793" spc="24" dirty="0">
                <a:latin typeface="Arial MT"/>
                <a:cs typeface="Arial MT"/>
              </a:rPr>
              <a:t>dog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88148" y="2358822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“dog”</a:t>
            </a:r>
            <a:endParaRPr sz="793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94493" y="2152781"/>
            <a:ext cx="294058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“dog”</a:t>
            </a:r>
            <a:endParaRPr sz="793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501043" y="2463557"/>
            <a:ext cx="720040" cy="172205"/>
            <a:chOff x="2044446" y="1131214"/>
            <a:chExt cx="454025" cy="108585"/>
          </a:xfrm>
        </p:grpSpPr>
        <p:sp>
          <p:nvSpPr>
            <p:cNvPr id="36" name="object 36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37" name="object 37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4">
                  <a:moveTo>
                    <a:pt x="0" y="0"/>
                  </a:moveTo>
                  <a:lnTo>
                    <a:pt x="0" y="0"/>
                  </a:lnTo>
                </a:path>
                <a:path w="454025" h="108584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489563" y="2601120"/>
            <a:ext cx="573813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 marR="8053" indent="29196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“Feature</a:t>
            </a:r>
            <a:r>
              <a:rPr lang="en-US" sz="793" spc="16" dirty="0">
                <a:latin typeface="Arial MT"/>
                <a:cs typeface="Arial MT"/>
              </a:rPr>
              <a:t>s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501043" y="2463557"/>
            <a:ext cx="720040" cy="172205"/>
            <a:chOff x="2044446" y="1131214"/>
            <a:chExt cx="454025" cy="108585"/>
          </a:xfrm>
        </p:grpSpPr>
        <p:sp>
          <p:nvSpPr>
            <p:cNvPr id="40" name="object 40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1" name="object 41"/>
            <p:cNvSpPr/>
            <p:nvPr/>
          </p:nvSpPr>
          <p:spPr>
            <a:xfrm>
              <a:off x="2044446" y="1131214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4">
                  <a:moveTo>
                    <a:pt x="0" y="0"/>
                  </a:moveTo>
                  <a:lnTo>
                    <a:pt x="0" y="0"/>
                  </a:lnTo>
                </a:path>
                <a:path w="454025" h="108584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6968106" y="3336392"/>
            <a:ext cx="1302114" cy="2098689"/>
            <a:chOff x="3432810" y="1564030"/>
            <a:chExt cx="821055" cy="1323340"/>
          </a:xfrm>
        </p:grpSpPr>
        <p:sp>
          <p:nvSpPr>
            <p:cNvPr id="48" name="object 48"/>
            <p:cNvSpPr/>
            <p:nvPr/>
          </p:nvSpPr>
          <p:spPr>
            <a:xfrm>
              <a:off x="3746754" y="1564030"/>
              <a:ext cx="203200" cy="508634"/>
            </a:xfrm>
            <a:custGeom>
              <a:avLst/>
              <a:gdLst/>
              <a:ahLst/>
              <a:cxnLst/>
              <a:rect l="l" t="t" r="r" b="b"/>
              <a:pathLst>
                <a:path w="203200" h="508635">
                  <a:moveTo>
                    <a:pt x="0" y="379476"/>
                  </a:moveTo>
                  <a:lnTo>
                    <a:pt x="99441" y="508254"/>
                  </a:lnTo>
                  <a:lnTo>
                    <a:pt x="203073" y="382905"/>
                  </a:lnTo>
                  <a:lnTo>
                    <a:pt x="152400" y="382143"/>
                  </a:lnTo>
                  <a:lnTo>
                    <a:pt x="152430" y="380238"/>
                  </a:lnTo>
                  <a:lnTo>
                    <a:pt x="50673" y="380238"/>
                  </a:lnTo>
                  <a:lnTo>
                    <a:pt x="0" y="379476"/>
                  </a:lnTo>
                  <a:close/>
                </a:path>
                <a:path w="203200" h="508635">
                  <a:moveTo>
                    <a:pt x="57150" y="0"/>
                  </a:moveTo>
                  <a:lnTo>
                    <a:pt x="50673" y="380238"/>
                  </a:lnTo>
                  <a:lnTo>
                    <a:pt x="152430" y="380238"/>
                  </a:lnTo>
                  <a:lnTo>
                    <a:pt x="158496" y="1524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9" name="object 49"/>
            <p:cNvSpPr/>
            <p:nvPr/>
          </p:nvSpPr>
          <p:spPr>
            <a:xfrm>
              <a:off x="3744849" y="1564030"/>
              <a:ext cx="211454" cy="508634"/>
            </a:xfrm>
            <a:custGeom>
              <a:avLst/>
              <a:gdLst/>
              <a:ahLst/>
              <a:cxnLst/>
              <a:rect l="l" t="t" r="r" b="b"/>
              <a:pathLst>
                <a:path w="211454" h="508635">
                  <a:moveTo>
                    <a:pt x="160401" y="1524"/>
                  </a:moveTo>
                  <a:lnTo>
                    <a:pt x="154305" y="382143"/>
                  </a:lnTo>
                  <a:lnTo>
                    <a:pt x="204978" y="382905"/>
                  </a:lnTo>
                  <a:lnTo>
                    <a:pt x="101346" y="508254"/>
                  </a:lnTo>
                  <a:lnTo>
                    <a:pt x="1905" y="379476"/>
                  </a:lnTo>
                  <a:lnTo>
                    <a:pt x="52578" y="380238"/>
                  </a:lnTo>
                  <a:lnTo>
                    <a:pt x="59055" y="0"/>
                  </a:lnTo>
                  <a:lnTo>
                    <a:pt x="160401" y="1524"/>
                  </a:lnTo>
                  <a:close/>
                </a:path>
                <a:path w="211454" h="508635">
                  <a:moveTo>
                    <a:pt x="211074" y="2667"/>
                  </a:moveTo>
                  <a:lnTo>
                    <a:pt x="211074" y="2667"/>
                  </a:lnTo>
                </a:path>
                <a:path w="211454" h="508635">
                  <a:moveTo>
                    <a:pt x="0" y="506349"/>
                  </a:moveTo>
                  <a:lnTo>
                    <a:pt x="0" y="506349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0" name="object 50"/>
            <p:cNvSpPr/>
            <p:nvPr/>
          </p:nvSpPr>
          <p:spPr>
            <a:xfrm>
              <a:off x="3432810" y="2098573"/>
              <a:ext cx="821055" cy="788670"/>
            </a:xfrm>
            <a:custGeom>
              <a:avLst/>
              <a:gdLst/>
              <a:ahLst/>
              <a:cxnLst/>
              <a:rect l="l" t="t" r="r" b="b"/>
              <a:pathLst>
                <a:path w="821054" h="788669">
                  <a:moveTo>
                    <a:pt x="410337" y="0"/>
                  </a:moveTo>
                  <a:lnTo>
                    <a:pt x="0" y="394335"/>
                  </a:lnTo>
                  <a:lnTo>
                    <a:pt x="410337" y="788289"/>
                  </a:lnTo>
                  <a:lnTo>
                    <a:pt x="821055" y="394335"/>
                  </a:lnTo>
                  <a:lnTo>
                    <a:pt x="410337" y="0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1" name="object 51"/>
            <p:cNvSpPr/>
            <p:nvPr/>
          </p:nvSpPr>
          <p:spPr>
            <a:xfrm>
              <a:off x="3432810" y="2098573"/>
              <a:ext cx="821055" cy="788670"/>
            </a:xfrm>
            <a:custGeom>
              <a:avLst/>
              <a:gdLst/>
              <a:ahLst/>
              <a:cxnLst/>
              <a:rect l="l" t="t" r="r" b="b"/>
              <a:pathLst>
                <a:path w="821054" h="788669">
                  <a:moveTo>
                    <a:pt x="0" y="394335"/>
                  </a:moveTo>
                  <a:lnTo>
                    <a:pt x="410337" y="0"/>
                  </a:lnTo>
                  <a:lnTo>
                    <a:pt x="821055" y="394335"/>
                  </a:lnTo>
                  <a:lnTo>
                    <a:pt x="410337" y="788289"/>
                  </a:lnTo>
                  <a:lnTo>
                    <a:pt x="0" y="394335"/>
                  </a:lnTo>
                  <a:close/>
                </a:path>
                <a:path w="821054" h="788669">
                  <a:moveTo>
                    <a:pt x="0" y="0"/>
                  </a:moveTo>
                  <a:lnTo>
                    <a:pt x="0" y="0"/>
                  </a:lnTo>
                </a:path>
                <a:path w="821054" h="788669">
                  <a:moveTo>
                    <a:pt x="821055" y="788670"/>
                  </a:moveTo>
                  <a:lnTo>
                    <a:pt x="821055" y="78867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995597" y="4612675"/>
            <a:ext cx="1248742" cy="410466"/>
          </a:xfrm>
          <a:prstGeom prst="rect">
            <a:avLst/>
          </a:prstGeom>
        </p:spPr>
        <p:txBody>
          <a:bodyPr vert="horz" wrap="square" lIns="0" tIns="31211" rIns="0" bIns="0" rtlCol="0">
            <a:spAutoFit/>
          </a:bodyPr>
          <a:lstStyle/>
          <a:p>
            <a:pPr marL="63428" marR="8053" indent="-44299" algn="ctr">
              <a:lnSpc>
                <a:spcPct val="96800"/>
              </a:lnSpc>
              <a:spcBef>
                <a:spcPts val="246"/>
              </a:spcBef>
            </a:pPr>
            <a:r>
              <a:rPr lang="en-US" sz="1269" b="1" spc="16" dirty="0">
                <a:solidFill>
                  <a:srgbClr val="0000CC"/>
                </a:solidFill>
                <a:latin typeface="Arial"/>
                <a:cs typeface="Arial"/>
              </a:rPr>
              <a:t>Classification </a:t>
            </a:r>
            <a:r>
              <a:rPr sz="1269" b="1" spc="16" dirty="0">
                <a:solidFill>
                  <a:srgbClr val="0000CC"/>
                </a:solidFill>
                <a:latin typeface="Arial"/>
                <a:cs typeface="Arial"/>
              </a:rPr>
              <a:t>Model</a:t>
            </a:r>
            <a:endParaRPr sz="1269" dirty="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516152" y="4324593"/>
            <a:ext cx="1592443" cy="712538"/>
            <a:chOff x="2174305" y="2183059"/>
            <a:chExt cx="1004124" cy="449295"/>
          </a:xfrm>
        </p:grpSpPr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4305" y="2183059"/>
              <a:ext cx="437006" cy="37147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35249" y="2405659"/>
              <a:ext cx="43180" cy="226695"/>
            </a:xfrm>
            <a:custGeom>
              <a:avLst/>
              <a:gdLst/>
              <a:ahLst/>
              <a:cxnLst/>
              <a:rect l="l" t="t" r="r" b="b"/>
              <a:pathLst>
                <a:path w="43180" h="226694">
                  <a:moveTo>
                    <a:pt x="43053" y="0"/>
                  </a:moveTo>
                  <a:lnTo>
                    <a:pt x="0" y="0"/>
                  </a:lnTo>
                  <a:lnTo>
                    <a:pt x="0" y="226695"/>
                  </a:lnTo>
                  <a:lnTo>
                    <a:pt x="21336" y="226695"/>
                  </a:lnTo>
                  <a:lnTo>
                    <a:pt x="43053" y="226695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6" name="object 56"/>
            <p:cNvSpPr/>
            <p:nvPr/>
          </p:nvSpPr>
          <p:spPr>
            <a:xfrm>
              <a:off x="3135249" y="2405659"/>
              <a:ext cx="43180" cy="226695"/>
            </a:xfrm>
            <a:custGeom>
              <a:avLst/>
              <a:gdLst/>
              <a:ahLst/>
              <a:cxnLst/>
              <a:rect l="l" t="t" r="r" b="b"/>
              <a:pathLst>
                <a:path w="43180" h="226694">
                  <a:moveTo>
                    <a:pt x="21336" y="226695"/>
                  </a:moveTo>
                  <a:lnTo>
                    <a:pt x="0" y="226695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226695"/>
                  </a:lnTo>
                  <a:lnTo>
                    <a:pt x="21336" y="226695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7" name="object 57"/>
            <p:cNvSpPr/>
            <p:nvPr/>
          </p:nvSpPr>
          <p:spPr>
            <a:xfrm>
              <a:off x="2681478" y="2448712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5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58" name="object 58"/>
            <p:cNvSpPr/>
            <p:nvPr/>
          </p:nvSpPr>
          <p:spPr>
            <a:xfrm>
              <a:off x="2681477" y="2448712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5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5">
                  <a:moveTo>
                    <a:pt x="0" y="0"/>
                  </a:moveTo>
                  <a:lnTo>
                    <a:pt x="0" y="0"/>
                  </a:lnTo>
                </a:path>
                <a:path w="454025" h="108585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360154" y="4934816"/>
            <a:ext cx="580456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 marR="8053" indent="30203">
              <a:spcBef>
                <a:spcPts val="222"/>
              </a:spcBef>
            </a:pPr>
            <a:r>
              <a:rPr sz="793" spc="16" dirty="0">
                <a:latin typeface="Arial MT"/>
                <a:cs typeface="Arial MT"/>
              </a:rPr>
              <a:t>“</a:t>
            </a:r>
            <a:r>
              <a:rPr sz="793" spc="24" dirty="0">
                <a:latin typeface="Arial MT"/>
                <a:cs typeface="Arial MT"/>
              </a:rPr>
              <a:t>Fea</a:t>
            </a:r>
            <a:r>
              <a:rPr sz="793" spc="16" dirty="0">
                <a:latin typeface="Arial MT"/>
                <a:cs typeface="Arial MT"/>
              </a:rPr>
              <a:t>t</a:t>
            </a:r>
            <a:r>
              <a:rPr sz="793" spc="24" dirty="0">
                <a:latin typeface="Arial MT"/>
                <a:cs typeface="Arial MT"/>
              </a:rPr>
              <a:t>u</a:t>
            </a:r>
            <a:r>
              <a:rPr sz="793" spc="16" dirty="0">
                <a:latin typeface="Arial MT"/>
                <a:cs typeface="Arial MT"/>
              </a:rPr>
              <a:t>re</a:t>
            </a:r>
            <a:r>
              <a:rPr lang="en-US" sz="793" spc="16" dirty="0">
                <a:latin typeface="Arial MT"/>
                <a:cs typeface="Arial MT"/>
              </a:rPr>
              <a:t>s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57736" y="4677309"/>
            <a:ext cx="1451668" cy="435158"/>
          </a:xfrm>
          <a:prstGeom prst="rect">
            <a:avLst/>
          </a:prstGeom>
        </p:spPr>
        <p:txBody>
          <a:bodyPr vert="horz" wrap="square" lIns="0" tIns="37250" rIns="0" bIns="0" rtlCol="0">
            <a:spAutoFit/>
          </a:bodyPr>
          <a:lstStyle/>
          <a:p>
            <a:pPr marL="20136" marR="8053" indent="43292">
              <a:lnSpc>
                <a:spcPts val="1378"/>
              </a:lnSpc>
              <a:spcBef>
                <a:spcPts val="293"/>
              </a:spcBef>
            </a:pPr>
            <a:r>
              <a:rPr lang="en-US" sz="1269" spc="-16" dirty="0">
                <a:solidFill>
                  <a:srgbClr val="FF0000"/>
                </a:solidFill>
                <a:latin typeface="Arial MT"/>
                <a:cs typeface="Arial MT"/>
              </a:rPr>
              <a:t>Unknown Data /</a:t>
            </a:r>
          </a:p>
          <a:p>
            <a:pPr marL="20136" marR="8053" indent="43292">
              <a:lnSpc>
                <a:spcPts val="1378"/>
              </a:lnSpc>
              <a:spcBef>
                <a:spcPts val="293"/>
              </a:spcBef>
            </a:pPr>
            <a:r>
              <a:rPr lang="en-US" sz="1269" spc="-16" dirty="0">
                <a:solidFill>
                  <a:srgbClr val="FF0000"/>
                </a:solidFill>
                <a:latin typeface="Arial MT"/>
                <a:cs typeface="Arial MT"/>
              </a:rPr>
              <a:t>Test Data</a:t>
            </a:r>
          </a:p>
        </p:txBody>
      </p:sp>
      <p:grpSp>
        <p:nvGrpSpPr>
          <p:cNvPr id="61" name="object 61"/>
          <p:cNvGrpSpPr/>
          <p:nvPr/>
        </p:nvGrpSpPr>
        <p:grpSpPr>
          <a:xfrm>
            <a:off x="6151790" y="4705583"/>
            <a:ext cx="2571731" cy="191171"/>
            <a:chOff x="3200018" y="2427376"/>
            <a:chExt cx="1339597" cy="120544"/>
          </a:xfrm>
        </p:grpSpPr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0018" y="2448713"/>
              <a:ext cx="416609" cy="9920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269105" y="2427376"/>
              <a:ext cx="270510" cy="97155"/>
            </a:xfrm>
            <a:custGeom>
              <a:avLst/>
              <a:gdLst/>
              <a:ahLst/>
              <a:cxnLst/>
              <a:rect l="l" t="t" r="r" b="b"/>
              <a:pathLst>
                <a:path w="270510" h="97155">
                  <a:moveTo>
                    <a:pt x="202692" y="0"/>
                  </a:moveTo>
                  <a:lnTo>
                    <a:pt x="202692" y="24003"/>
                  </a:lnTo>
                  <a:lnTo>
                    <a:pt x="0" y="24003"/>
                  </a:lnTo>
                  <a:lnTo>
                    <a:pt x="0" y="72771"/>
                  </a:lnTo>
                  <a:lnTo>
                    <a:pt x="202692" y="72771"/>
                  </a:lnTo>
                  <a:lnTo>
                    <a:pt x="202692" y="97155"/>
                  </a:lnTo>
                  <a:lnTo>
                    <a:pt x="270129" y="48387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64" name="object 64"/>
            <p:cNvSpPr/>
            <p:nvPr/>
          </p:nvSpPr>
          <p:spPr>
            <a:xfrm>
              <a:off x="4269105" y="2427376"/>
              <a:ext cx="270510" cy="97155"/>
            </a:xfrm>
            <a:custGeom>
              <a:avLst/>
              <a:gdLst/>
              <a:ahLst/>
              <a:cxnLst/>
              <a:rect l="l" t="t" r="r" b="b"/>
              <a:pathLst>
                <a:path w="270510" h="97155">
                  <a:moveTo>
                    <a:pt x="0" y="24003"/>
                  </a:moveTo>
                  <a:lnTo>
                    <a:pt x="202692" y="24003"/>
                  </a:lnTo>
                  <a:lnTo>
                    <a:pt x="202692" y="0"/>
                  </a:lnTo>
                  <a:lnTo>
                    <a:pt x="270129" y="48387"/>
                  </a:lnTo>
                  <a:lnTo>
                    <a:pt x="202692" y="97155"/>
                  </a:lnTo>
                  <a:lnTo>
                    <a:pt x="202692" y="72771"/>
                  </a:lnTo>
                  <a:lnTo>
                    <a:pt x="0" y="72771"/>
                  </a:lnTo>
                  <a:lnTo>
                    <a:pt x="0" y="24003"/>
                  </a:lnTo>
                  <a:close/>
                </a:path>
                <a:path w="270510" h="97155">
                  <a:moveTo>
                    <a:pt x="0" y="0"/>
                  </a:moveTo>
                  <a:lnTo>
                    <a:pt x="0" y="0"/>
                  </a:lnTo>
                </a:path>
                <a:path w="270510" h="97155">
                  <a:moveTo>
                    <a:pt x="270129" y="97155"/>
                  </a:moveTo>
                  <a:lnTo>
                    <a:pt x="270129" y="97155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053048" y="3060596"/>
            <a:ext cx="4465058" cy="443321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>
              <a:spcBef>
                <a:spcPts val="8"/>
              </a:spcBef>
            </a:pPr>
            <a:endParaRPr sz="1110" dirty="0">
              <a:latin typeface="Arial MT"/>
              <a:cs typeface="Arial MT"/>
            </a:endParaRPr>
          </a:p>
          <a:p>
            <a:pPr marL="20136" marR="179205"/>
            <a:r>
              <a:rPr sz="793" spc="24" dirty="0">
                <a:latin typeface="Arial MT"/>
                <a:cs typeface="Arial MT"/>
              </a:rPr>
              <a:t>The </a:t>
            </a:r>
            <a:r>
              <a:rPr sz="793" spc="16" dirty="0">
                <a:solidFill>
                  <a:srgbClr val="6600CC"/>
                </a:solidFill>
                <a:latin typeface="Arial MT"/>
                <a:cs typeface="Arial MT"/>
              </a:rPr>
              <a:t>feature </a:t>
            </a:r>
            <a:r>
              <a:rPr sz="793" spc="24" dirty="0">
                <a:solidFill>
                  <a:srgbClr val="6600CC"/>
                </a:solidFill>
                <a:latin typeface="Arial MT"/>
                <a:cs typeface="Arial MT"/>
              </a:rPr>
              <a:t>extraction </a:t>
            </a:r>
            <a:r>
              <a:rPr sz="793" spc="24" dirty="0">
                <a:latin typeface="Arial MT"/>
                <a:cs typeface="Arial MT"/>
              </a:rPr>
              <a:t>phase </a:t>
            </a:r>
            <a:r>
              <a:rPr sz="793" spc="32" dirty="0">
                <a:latin typeface="Arial MT"/>
                <a:cs typeface="Arial MT"/>
              </a:rPr>
              <a:t>may </a:t>
            </a:r>
            <a:r>
              <a:rPr sz="793" spc="24" dirty="0">
                <a:latin typeface="Arial MT"/>
                <a:cs typeface="Arial MT"/>
              </a:rPr>
              <a:t>be </a:t>
            </a:r>
            <a:r>
              <a:rPr sz="793" spc="16" dirty="0">
                <a:latin typeface="Arial MT"/>
                <a:cs typeface="Arial MT"/>
              </a:rPr>
              <a:t>part of </a:t>
            </a:r>
            <a:r>
              <a:rPr sz="793" spc="24" dirty="0">
                <a:latin typeface="Arial MT"/>
                <a:cs typeface="Arial MT"/>
              </a:rPr>
              <a:t>the </a:t>
            </a:r>
            <a:r>
              <a:rPr sz="793" spc="-198" dirty="0">
                <a:latin typeface="Arial MT"/>
                <a:cs typeface="Arial MT"/>
              </a:rPr>
              <a:t> </a:t>
            </a:r>
            <a:r>
              <a:rPr sz="793" spc="24" dirty="0">
                <a:latin typeface="Arial MT"/>
                <a:cs typeface="Arial MT"/>
              </a:rPr>
              <a:t>machine</a:t>
            </a:r>
            <a:r>
              <a:rPr sz="793" spc="16" dirty="0">
                <a:latin typeface="Arial MT"/>
                <a:cs typeface="Arial MT"/>
              </a:rPr>
              <a:t> learning </a:t>
            </a:r>
            <a:r>
              <a:rPr sz="793" spc="24" dirty="0">
                <a:latin typeface="Arial MT"/>
                <a:cs typeface="Arial MT"/>
              </a:rPr>
              <a:t>algorithm</a:t>
            </a:r>
            <a:r>
              <a:rPr sz="793" spc="16" dirty="0">
                <a:latin typeface="Arial MT"/>
                <a:cs typeface="Arial MT"/>
              </a:rPr>
              <a:t> </a:t>
            </a:r>
            <a:r>
              <a:rPr sz="793" spc="8" dirty="0">
                <a:latin typeface="Arial MT"/>
                <a:cs typeface="Arial MT"/>
              </a:rPr>
              <a:t>itself</a:t>
            </a:r>
            <a:endParaRPr sz="793" dirty="0">
              <a:latin typeface="Arial MT"/>
              <a:cs typeface="Arial MT"/>
            </a:endParaRPr>
          </a:p>
          <a:p>
            <a:pPr marL="20136" marR="8053">
              <a:spcBef>
                <a:spcPts val="16"/>
              </a:spcBef>
            </a:pPr>
            <a:endParaRPr sz="793" dirty="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28020" y="4577389"/>
            <a:ext cx="872508" cy="410466"/>
          </a:xfrm>
          <a:prstGeom prst="rect">
            <a:avLst/>
          </a:prstGeom>
        </p:spPr>
        <p:txBody>
          <a:bodyPr vert="horz" wrap="square" lIns="0" tIns="31211" rIns="0" bIns="0" rtlCol="0">
            <a:spAutoFit/>
          </a:bodyPr>
          <a:lstStyle/>
          <a:p>
            <a:pPr marL="20136" marR="8053">
              <a:lnSpc>
                <a:spcPct val="96800"/>
              </a:lnSpc>
              <a:spcBef>
                <a:spcPts val="246"/>
              </a:spcBef>
            </a:pP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Pred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269" spc="24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1269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1269" spc="16" dirty="0">
                <a:solidFill>
                  <a:srgbClr val="FF0000"/>
                </a:solidFill>
                <a:latin typeface="Arial MT"/>
                <a:cs typeface="Arial MT"/>
              </a:rPr>
              <a:t>ed  Label</a:t>
            </a:r>
            <a:endParaRPr sz="1269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  <p:sp>
        <p:nvSpPr>
          <p:cNvPr id="71" name="Rounded Rectangle 28">
            <a:extLst>
              <a:ext uri="{FF2B5EF4-FFF2-40B4-BE49-F238E27FC236}">
                <a16:creationId xmlns:a16="http://schemas.microsoft.com/office/drawing/2014/main" id="{C0A4E9D2-DFBC-35D1-9C25-4426601BCA8B}"/>
              </a:ext>
            </a:extLst>
          </p:cNvPr>
          <p:cNvSpPr/>
          <p:nvPr/>
        </p:nvSpPr>
        <p:spPr bwMode="auto">
          <a:xfrm>
            <a:off x="9600528" y="4865805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ea typeface="ＭＳ Ｐゴシック" charset="0"/>
              </a:rPr>
              <a:t>Dog=1</a:t>
            </a:r>
          </a:p>
        </p:txBody>
      </p:sp>
      <p:sp>
        <p:nvSpPr>
          <p:cNvPr id="72" name="Rounded Rectangle 29">
            <a:extLst>
              <a:ext uri="{FF2B5EF4-FFF2-40B4-BE49-F238E27FC236}">
                <a16:creationId xmlns:a16="http://schemas.microsoft.com/office/drawing/2014/main" id="{35536A94-0A9D-3CFD-5D6D-C3502BF81EE3}"/>
              </a:ext>
            </a:extLst>
          </p:cNvPr>
          <p:cNvSpPr/>
          <p:nvPr/>
        </p:nvSpPr>
        <p:spPr bwMode="auto">
          <a:xfrm>
            <a:off x="9590538" y="4404933"/>
            <a:ext cx="1027496" cy="44052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ea typeface="ＭＳ Ｐゴシック" charset="0"/>
              </a:rPr>
              <a:t>Cat=0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FBC5E4D-F7CA-E3DB-C3E1-9DDC2F8C03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9812" y="5031413"/>
            <a:ext cx="650168" cy="48699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2A7F4E-753E-1033-692B-7782E4C9EC83}"/>
              </a:ext>
            </a:extLst>
          </p:cNvPr>
          <p:cNvSpPr txBox="1"/>
          <p:nvPr/>
        </p:nvSpPr>
        <p:spPr>
          <a:xfrm>
            <a:off x="3553489" y="323435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50374" algn="r">
              <a:spcBef>
                <a:spcPts val="222"/>
              </a:spcBef>
            </a:pPr>
            <a:r>
              <a:rPr lang="en-US" sz="800" spc="24" dirty="0">
                <a:latin typeface="Arial MT"/>
                <a:cs typeface="Arial MT"/>
              </a:rPr>
              <a:t>“cat”</a:t>
            </a:r>
            <a:endParaRPr lang="en-US" sz="800" dirty="0">
              <a:latin typeface="Arial MT"/>
              <a:cs typeface="Arial M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66CC2B-C5EC-D107-81AA-B96FD0FD9BFB}"/>
              </a:ext>
            </a:extLst>
          </p:cNvPr>
          <p:cNvSpPr txBox="1"/>
          <p:nvPr/>
        </p:nvSpPr>
        <p:spPr>
          <a:xfrm>
            <a:off x="7691206" y="356147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24" dirty="0">
                <a:latin typeface="Arial MT"/>
                <a:cs typeface="Arial MT"/>
              </a:rPr>
              <a:t>Training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D3674D-A9F4-2E14-A614-D16C5D432666}"/>
              </a:ext>
            </a:extLst>
          </p:cNvPr>
          <p:cNvSpPr txBox="1"/>
          <p:nvPr/>
        </p:nvSpPr>
        <p:spPr>
          <a:xfrm>
            <a:off x="6060961" y="487405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24" dirty="0">
                <a:latin typeface="Arial MT"/>
                <a:cs typeface="Arial MT"/>
              </a:rPr>
              <a:t>Production /</a:t>
            </a:r>
          </a:p>
          <a:p>
            <a:r>
              <a:rPr lang="en-US" sz="1200" spc="24" dirty="0">
                <a:latin typeface="Arial MT"/>
                <a:cs typeface="Arial MT"/>
              </a:rPr>
              <a:t>Testing </a:t>
            </a:r>
          </a:p>
          <a:p>
            <a:endParaRPr lang="en-US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" y="593315"/>
            <a:ext cx="7659216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/>
              <a:t>Supervised</a:t>
            </a:r>
            <a:r>
              <a:rPr spc="-57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1490" y="1489272"/>
            <a:ext cx="12412980" cy="1817519"/>
          </a:xfrm>
          <a:prstGeom prst="rect">
            <a:avLst/>
          </a:prstGeom>
        </p:spPr>
        <p:txBody>
          <a:bodyPr vert="horz" wrap="square" lIns="0" tIns="55469" rIns="0" bIns="0" rtlCol="0">
            <a:spAutoFit/>
          </a:bodyPr>
          <a:lstStyle/>
          <a:p>
            <a:pPr marL="310419" marR="1041642" indent="-299773">
              <a:lnSpc>
                <a:spcPts val="3053"/>
              </a:lnSpc>
              <a:spcBef>
                <a:spcPts val="43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endParaRPr lang="en-US" sz="2780" spc="-26" dirty="0">
              <a:latin typeface="Calibri"/>
              <a:cs typeface="Calibri"/>
            </a:endParaRPr>
          </a:p>
          <a:p>
            <a:pPr marL="310419" marR="1041642" indent="-299773">
              <a:lnSpc>
                <a:spcPts val="3053"/>
              </a:lnSpc>
              <a:spcBef>
                <a:spcPts val="43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780" spc="-26" dirty="0">
                <a:solidFill>
                  <a:srgbClr val="FF0000"/>
                </a:solidFill>
                <a:latin typeface="Calibri"/>
                <a:cs typeface="Calibri"/>
              </a:rPr>
              <a:t>Predicting</a:t>
            </a:r>
            <a:r>
              <a:rPr lang="en-US" sz="2780" spc="-26" dirty="0">
                <a:latin typeface="Calibri"/>
                <a:cs typeface="Calibri"/>
              </a:rPr>
              <a:t> a class/value for </a:t>
            </a:r>
            <a:r>
              <a:rPr lang="en-US" sz="2780" spc="-26" dirty="0">
                <a:solidFill>
                  <a:srgbClr val="C00000"/>
                </a:solidFill>
                <a:latin typeface="Calibri"/>
                <a:cs typeface="Calibri"/>
              </a:rPr>
              <a:t>new data</a:t>
            </a:r>
            <a:r>
              <a:rPr lang="en-US" sz="2780" spc="-26" dirty="0">
                <a:latin typeface="Calibri"/>
                <a:cs typeface="Calibri"/>
              </a:rPr>
              <a:t> based on data in </a:t>
            </a:r>
            <a:r>
              <a:rPr lang="en-US" sz="2780" spc="-26" dirty="0">
                <a:solidFill>
                  <a:srgbClr val="C00000"/>
                </a:solidFill>
                <a:latin typeface="Calibri"/>
                <a:cs typeface="Calibri"/>
              </a:rPr>
              <a:t>training set</a:t>
            </a:r>
            <a:r>
              <a:rPr lang="en-US" sz="2780" spc="-26" dirty="0">
                <a:latin typeface="Calibri"/>
                <a:cs typeface="Calibri"/>
              </a:rPr>
              <a:t> </a:t>
            </a:r>
          </a:p>
          <a:p>
            <a:pPr marL="310419" marR="1041642" indent="-299773">
              <a:lnSpc>
                <a:spcPts val="3053"/>
              </a:lnSpc>
              <a:spcBef>
                <a:spcPts val="437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sz="2780" spc="-26" dirty="0">
                <a:latin typeface="Calibri"/>
                <a:cs typeface="Calibri"/>
              </a:rPr>
              <a:t>Training</a:t>
            </a:r>
            <a:r>
              <a:rPr sz="2780" dirty="0">
                <a:latin typeface="Calibri"/>
                <a:cs typeface="Calibri"/>
              </a:rPr>
              <a:t> </a:t>
            </a:r>
            <a:r>
              <a:rPr sz="2780" spc="-13" dirty="0">
                <a:latin typeface="Calibri"/>
                <a:cs typeface="Calibri"/>
              </a:rPr>
              <a:t>data</a:t>
            </a:r>
            <a:r>
              <a:rPr sz="2780" dirty="0">
                <a:latin typeface="Calibri"/>
                <a:cs typeface="Calibri"/>
              </a:rPr>
              <a:t> includes both input</a:t>
            </a:r>
            <a:r>
              <a:rPr lang="en-US" sz="2780" dirty="0">
                <a:latin typeface="Calibri"/>
                <a:cs typeface="Calibri"/>
              </a:rPr>
              <a:t>s (</a:t>
            </a:r>
            <a:r>
              <a:rPr lang="en-US" sz="2780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lang="en-US" sz="2780" dirty="0">
                <a:latin typeface="Calibri"/>
                <a:cs typeface="Calibri"/>
              </a:rPr>
              <a:t>)</a:t>
            </a:r>
            <a:r>
              <a:rPr sz="2780" dirty="0">
                <a:latin typeface="Calibri"/>
                <a:cs typeface="Calibri"/>
              </a:rPr>
              <a:t> </a:t>
            </a:r>
            <a:r>
              <a:rPr sz="2780" spc="4" dirty="0">
                <a:latin typeface="Calibri"/>
                <a:cs typeface="Calibri"/>
              </a:rPr>
              <a:t>and</a:t>
            </a:r>
            <a:r>
              <a:rPr sz="2780" dirty="0">
                <a:latin typeface="Calibri"/>
                <a:cs typeface="Calibri"/>
              </a:rPr>
              <a:t> </a:t>
            </a:r>
            <a:r>
              <a:rPr sz="2780" spc="-4" dirty="0">
                <a:latin typeface="Calibri"/>
                <a:cs typeface="Calibri"/>
              </a:rPr>
              <a:t>desired</a:t>
            </a:r>
            <a:r>
              <a:rPr sz="2780" dirty="0">
                <a:latin typeface="Calibri"/>
                <a:cs typeface="Calibri"/>
              </a:rPr>
              <a:t> </a:t>
            </a:r>
            <a:r>
              <a:rPr lang="en-US" sz="2780" dirty="0">
                <a:latin typeface="Calibri"/>
                <a:cs typeface="Calibri"/>
              </a:rPr>
              <a:t>outputs (</a:t>
            </a:r>
            <a:r>
              <a:rPr lang="en-US" sz="2780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r>
              <a:rPr lang="en-US" sz="2780" dirty="0">
                <a:latin typeface="Calibri"/>
                <a:cs typeface="Calibri"/>
              </a:rPr>
              <a:t>)</a:t>
            </a:r>
            <a:r>
              <a:rPr sz="2780" dirty="0">
                <a:latin typeface="Calibri"/>
                <a:cs typeface="Calibri"/>
              </a:rPr>
              <a:t>.</a:t>
            </a:r>
            <a:endParaRPr lang="en-US" sz="2780" spc="-9" dirty="0">
              <a:latin typeface="Calibri"/>
              <a:cs typeface="Calibri"/>
            </a:endParaRPr>
          </a:p>
          <a:p>
            <a:pPr marL="310419" marR="188829" indent="-299773">
              <a:lnSpc>
                <a:spcPct val="90700"/>
              </a:lnSpc>
              <a:spcBef>
                <a:spcPts val="560"/>
              </a:spcBef>
              <a:buFont typeface="Arial MT"/>
              <a:buChar char="•"/>
              <a:tabLst>
                <a:tab pos="310419" algn="l"/>
                <a:tab pos="310980" algn="l"/>
              </a:tabLst>
            </a:pPr>
            <a:r>
              <a:rPr lang="en-US" sz="2780" spc="-9" dirty="0">
                <a:latin typeface="Calibri"/>
                <a:cs typeface="Calibri"/>
              </a:rPr>
              <a:t>Goal : Predict new (</a:t>
            </a:r>
            <a:r>
              <a:rPr lang="en-US" sz="2780" spc="-9" dirty="0">
                <a:solidFill>
                  <a:srgbClr val="FF0000"/>
                </a:solidFill>
                <a:latin typeface="Calibri"/>
                <a:cs typeface="Calibri"/>
              </a:rPr>
              <a:t>unseen</a:t>
            </a:r>
            <a:r>
              <a:rPr lang="en-US" sz="2780" spc="-9" dirty="0">
                <a:latin typeface="Calibri"/>
                <a:cs typeface="Calibri"/>
              </a:rPr>
              <a:t>) data with the </a:t>
            </a:r>
            <a:r>
              <a:rPr lang="en-US" sz="2780" spc="-9" dirty="0">
                <a:solidFill>
                  <a:srgbClr val="C00000"/>
                </a:solidFill>
                <a:latin typeface="Calibri"/>
                <a:cs typeface="Calibri"/>
              </a:rPr>
              <a:t>least error</a:t>
            </a:r>
            <a:r>
              <a:rPr sz="2780" spc="-13" dirty="0">
                <a:latin typeface="Calibri"/>
                <a:cs typeface="Calibri"/>
              </a:rPr>
              <a:t>.</a:t>
            </a:r>
            <a:endParaRPr sz="278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00303-35FC-2A77-B86D-E70D9BB4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3989069"/>
            <a:ext cx="5108778" cy="2389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1A08D-CE8F-1225-8EDA-E951F7AC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42" y="4320540"/>
            <a:ext cx="5297329" cy="17208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2128-3775-2E0F-5091-0DAA6331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7D01-AC9C-7D75-ACBA-8ED4D2922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8960" cy="4351338"/>
          </a:xfrm>
        </p:spPr>
        <p:txBody>
          <a:bodyPr>
            <a:normAutofit/>
          </a:bodyPr>
          <a:lstStyle/>
          <a:p>
            <a:r>
              <a:rPr lang="en-US" dirty="0"/>
              <a:t>Develop a model classify predict new data with the </a:t>
            </a:r>
            <a:r>
              <a:rPr lang="en-US" dirty="0">
                <a:solidFill>
                  <a:srgbClr val="C00000"/>
                </a:solidFill>
              </a:rPr>
              <a:t>least error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quantify</a:t>
            </a:r>
            <a:r>
              <a:rPr lang="en-US" dirty="0"/>
              <a:t> the error, we need  to define a measure (</a:t>
            </a:r>
            <a:r>
              <a:rPr lang="en-US" dirty="0">
                <a:solidFill>
                  <a:srgbClr val="C00000"/>
                </a:solidFill>
              </a:rPr>
              <a:t>Loss Function</a:t>
            </a:r>
            <a:r>
              <a:rPr lang="en-US" dirty="0"/>
              <a:t>)</a:t>
            </a:r>
          </a:p>
          <a:p>
            <a:r>
              <a:rPr lang="en-US" dirty="0"/>
              <a:t>A loss function </a:t>
            </a:r>
            <a:r>
              <a:rPr lang="en-US" dirty="0">
                <a:solidFill>
                  <a:srgbClr val="FF0000"/>
                </a:solidFill>
              </a:rPr>
              <a:t>compares the label against the output </a:t>
            </a:r>
            <a:r>
              <a:rPr lang="en-US" dirty="0"/>
              <a:t>that our model currently predicts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7D940-D0A4-CA22-7DD6-656A5864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25" y="3966845"/>
            <a:ext cx="11149375" cy="25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4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F108-74D2-680A-1AF2-507368C6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E9845-408E-76FB-DC55-BEC81288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09" y="1606169"/>
            <a:ext cx="11062335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1-selecting the type of machine learning </a:t>
            </a:r>
            <a:r>
              <a:rPr lang="en-US" sz="2400" dirty="0">
                <a:solidFill>
                  <a:srgbClr val="FF0000"/>
                </a:solidFill>
              </a:rPr>
              <a:t>algorithm</a:t>
            </a:r>
            <a:r>
              <a:rPr lang="en-US" sz="2400" dirty="0"/>
              <a:t> appropriate for a particular problem.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2- define a </a:t>
            </a:r>
            <a:r>
              <a:rPr lang="en-US" sz="2400" dirty="0">
                <a:solidFill>
                  <a:srgbClr val="C00000"/>
                </a:solidFill>
              </a:rPr>
              <a:t>loss function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FF0000"/>
                </a:solidFill>
              </a:rPr>
              <a:t>evaluate</a:t>
            </a:r>
            <a:r>
              <a:rPr lang="en-US" sz="2400" dirty="0"/>
              <a:t> model. A loss function evaluates a model on our training data and tells us </a:t>
            </a:r>
            <a:r>
              <a:rPr lang="en-US" sz="2400" dirty="0">
                <a:solidFill>
                  <a:srgbClr val="FF0000"/>
                </a:solidFill>
              </a:rPr>
              <a:t>how bad </a:t>
            </a:r>
            <a:r>
              <a:rPr lang="en-US" sz="2400" dirty="0"/>
              <a:t>it is. The higher the loss, the worse it is. A loss of zero means it makes perfect predictions.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3- </a:t>
            </a:r>
            <a:r>
              <a:rPr lang="en-US" sz="2400" dirty="0">
                <a:solidFill>
                  <a:srgbClr val="C00000"/>
                </a:solidFill>
              </a:rPr>
              <a:t>Train</a:t>
            </a:r>
            <a:r>
              <a:rPr lang="en-US" sz="2400" dirty="0"/>
              <a:t> a model on a dataset which </a:t>
            </a:r>
            <a:r>
              <a:rPr lang="en-US" sz="2400" dirty="0">
                <a:solidFill>
                  <a:srgbClr val="C00000"/>
                </a:solidFill>
              </a:rPr>
              <a:t>minimize</a:t>
            </a:r>
            <a:r>
              <a:rPr lang="en-US" sz="2400" dirty="0"/>
              <a:t> the average </a:t>
            </a:r>
            <a:r>
              <a:rPr lang="en-US" sz="2400" dirty="0">
                <a:solidFill>
                  <a:srgbClr val="C00000"/>
                </a:solidFill>
              </a:rPr>
              <a:t>loss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/>
              <a:t>4- </a:t>
            </a:r>
            <a:r>
              <a:rPr lang="en-US" sz="2400" dirty="0">
                <a:solidFill>
                  <a:srgbClr val="C00000"/>
                </a:solidFill>
              </a:rPr>
              <a:t>Test</a:t>
            </a:r>
            <a:r>
              <a:rPr lang="en-US" sz="2400" dirty="0"/>
              <a:t> the trained model with a new data (</a:t>
            </a:r>
            <a:r>
              <a:rPr lang="en-US" sz="2400" dirty="0">
                <a:solidFill>
                  <a:srgbClr val="FF0000"/>
                </a:solidFill>
              </a:rPr>
              <a:t>unseen</a:t>
            </a:r>
            <a:r>
              <a:rPr lang="en-US" sz="2400" dirty="0"/>
              <a:t> data during training)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DF10D-6744-C601-F303-E2D61B09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4681617"/>
            <a:ext cx="9966960" cy="20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13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29E5-8204-BDEF-CBFC-4B72781F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2A02-DF0E-FB06-AD3F-A13FBDCC6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Group shirts based on their sizes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1- Algorithm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Select a Neck Size in data as the threshold of grouping which minimize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2- Loss Function:</a:t>
            </a:r>
          </a:p>
          <a:p>
            <a:pPr marL="0" indent="0">
              <a:buNone/>
            </a:pPr>
            <a:r>
              <a:rPr lang="en-US" dirty="0"/>
              <a:t>Goal: Predicted size-group of a shirt by the model is the same as real size-group of the shirt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Predicted Size = Real Size</a:t>
            </a:r>
            <a:r>
              <a:rPr lang="en-US" dirty="0"/>
              <a:t>  then </a:t>
            </a:r>
            <a:r>
              <a:rPr lang="en-US" dirty="0">
                <a:solidFill>
                  <a:srgbClr val="FF0000"/>
                </a:solidFill>
              </a:rPr>
              <a:t>Loss = 0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Else  </a:t>
            </a:r>
            <a:r>
              <a:rPr lang="en-US" dirty="0">
                <a:solidFill>
                  <a:srgbClr val="FF0000"/>
                </a:solidFill>
              </a:rPr>
              <a:t>Loss = 1  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A close-up of a shirt&#10;&#10;Description automatically generated">
            <a:extLst>
              <a:ext uri="{FF2B5EF4-FFF2-40B4-BE49-F238E27FC236}">
                <a16:creationId xmlns:a16="http://schemas.microsoft.com/office/drawing/2014/main" id="{EFA0D312-96F2-0DDB-68B1-7F15D5224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0" y="1463040"/>
            <a:ext cx="1874519" cy="14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42BC-7084-DB98-40A7-5929E31A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Employing Loss Function on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4FC6-17AC-7710-FFB9-A04374EB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3-Training Model on Data:</a:t>
            </a:r>
          </a:p>
          <a:p>
            <a:pPr marL="514350" indent="-514350">
              <a:buAutoNum type="arabicParenR"/>
            </a:pPr>
            <a:r>
              <a:rPr lang="en-US" dirty="0"/>
              <a:t>Threshold = 18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Neck Size &gt; 18  Large else Small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Average Loss </a:t>
            </a:r>
            <a:r>
              <a:rPr lang="en-US" dirty="0"/>
              <a:t>= (1 + 0 + 0) / 3 = </a:t>
            </a:r>
            <a:r>
              <a:rPr lang="en-US" dirty="0">
                <a:solidFill>
                  <a:srgbClr val="C00000"/>
                </a:solidFill>
              </a:rPr>
              <a:t>0.33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Threshold = 17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highlight>
                  <a:srgbClr val="FFFF00"/>
                </a:highlight>
              </a:rPr>
              <a:t>Neck Size &gt; 17  Large else Small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Average Loss </a:t>
            </a:r>
            <a:r>
              <a:rPr lang="en-US" dirty="0"/>
              <a:t>= (0 + 0 + 0) / 3 = </a:t>
            </a:r>
            <a:r>
              <a:rPr lang="en-US" dirty="0">
                <a:solidFill>
                  <a:srgbClr val="C00000"/>
                </a:solidFill>
              </a:rPr>
              <a:t>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Threshold = 15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Neck Size &gt; 15  Large else Small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Average Loss </a:t>
            </a:r>
            <a:r>
              <a:rPr lang="en-US" dirty="0"/>
              <a:t>= (0 + 1 + 0) / 3 = </a:t>
            </a:r>
            <a:r>
              <a:rPr lang="en-US" dirty="0">
                <a:solidFill>
                  <a:srgbClr val="C00000"/>
                </a:solidFill>
              </a:rPr>
              <a:t>0.33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by the Least Loss = </a:t>
            </a:r>
            <a:r>
              <a:rPr lang="en-US" dirty="0">
                <a:highlight>
                  <a:srgbClr val="FFFF00"/>
                </a:highlight>
              </a:rPr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1B481-C4A2-A625-63AE-D80F1EBCF676}"/>
              </a:ext>
            </a:extLst>
          </p:cNvPr>
          <p:cNvSpPr txBox="1"/>
          <p:nvPr/>
        </p:nvSpPr>
        <p:spPr>
          <a:xfrm>
            <a:off x="9438323" y="2171462"/>
            <a:ext cx="3274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         Label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D7CB4-CFA1-1F1A-33BE-E4FA1700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71" y="2767488"/>
            <a:ext cx="3267980" cy="13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42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42BC-7084-DB98-40A7-5929E31A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Model on Unseen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4FC6-17AC-7710-FFB9-A04374EB9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4- Test Model for Prediction on New Data:</a:t>
            </a:r>
          </a:p>
          <a:p>
            <a:pPr marL="0" indent="0">
              <a:buNone/>
            </a:pPr>
            <a:r>
              <a:rPr lang="en-US" dirty="0"/>
              <a:t>Neck Size &gt; 17  Large else Small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Shirt 1: Correct Prediction</a:t>
            </a:r>
          </a:p>
          <a:p>
            <a:pPr marL="0" indent="0">
              <a:buNone/>
            </a:pPr>
            <a:r>
              <a:rPr lang="en-US" dirty="0"/>
              <a:t>Shirt 2: Correct Prediction</a:t>
            </a:r>
          </a:p>
          <a:p>
            <a:pPr marL="0" indent="0">
              <a:buNone/>
            </a:pPr>
            <a:r>
              <a:rPr lang="en-US" dirty="0"/>
              <a:t>Shirt 3: Correct Prediction</a:t>
            </a:r>
          </a:p>
          <a:p>
            <a:pPr marL="0" indent="0">
              <a:buNone/>
            </a:pPr>
            <a:r>
              <a:rPr lang="en-US" dirty="0"/>
              <a:t>Shirt 4: </a:t>
            </a:r>
            <a:r>
              <a:rPr lang="en-US" u="sng" dirty="0"/>
              <a:t>Wrong</a:t>
            </a:r>
            <a:r>
              <a:rPr lang="en-US" dirty="0"/>
              <a:t> Prediction</a:t>
            </a:r>
          </a:p>
          <a:p>
            <a:pPr marL="0" indent="0">
              <a:buNone/>
            </a:pPr>
            <a:r>
              <a:rPr lang="en-US" dirty="0"/>
              <a:t>Shirt 5: Correct Prediction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of Model = Number of True Predictions / Total Cases</a:t>
            </a:r>
          </a:p>
          <a:p>
            <a:pPr marL="0" indent="0">
              <a:buNone/>
            </a:pPr>
            <a:r>
              <a:rPr lang="en-US" dirty="0"/>
              <a:t>                                  = 4 / 5 = 80%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35AAD-B945-97B9-A976-658E439B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111" y="1944052"/>
            <a:ext cx="3071812" cy="1860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D9BB97-DCC7-89EF-3824-33909B59C7BA}"/>
              </a:ext>
            </a:extLst>
          </p:cNvPr>
          <p:cNvSpPr txBox="1"/>
          <p:nvPr/>
        </p:nvSpPr>
        <p:spPr>
          <a:xfrm>
            <a:off x="9804083" y="1439783"/>
            <a:ext cx="3274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         Label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5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B87C61E-40CC-ADEC-FA07-3220B74B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60" y="2435252"/>
            <a:ext cx="9475470" cy="810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9E227-FF85-6E6C-23D8-9435C77F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Loss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A6B96-956F-9A47-B40D-941AE2F2ED63}"/>
              </a:ext>
            </a:extLst>
          </p:cNvPr>
          <p:cNvSpPr txBox="1"/>
          <p:nvPr/>
        </p:nvSpPr>
        <p:spPr>
          <a:xfrm>
            <a:off x="838200" y="4200829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Mean Squared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7885D-CD05-100A-A5A7-C0F37FE240B6}"/>
              </a:ext>
            </a:extLst>
          </p:cNvPr>
          <p:cNvSpPr txBox="1"/>
          <p:nvPr/>
        </p:nvSpPr>
        <p:spPr>
          <a:xfrm>
            <a:off x="9697403" y="2623276"/>
            <a:ext cx="2494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Categorical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97DAF-099B-5642-1641-C461999B44B2}"/>
              </a:ext>
            </a:extLst>
          </p:cNvPr>
          <p:cNvSpPr txBox="1"/>
          <p:nvPr/>
        </p:nvSpPr>
        <p:spPr>
          <a:xfrm>
            <a:off x="5071513" y="5537219"/>
            <a:ext cx="2494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Scalar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E4E45-D63D-4710-30D3-4BE0B56253AD}"/>
              </a:ext>
            </a:extLst>
          </p:cNvPr>
          <p:cNvSpPr txBox="1"/>
          <p:nvPr/>
        </p:nvSpPr>
        <p:spPr>
          <a:xfrm>
            <a:off x="838200" y="1944756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Zero-one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6E9145-8FF0-AB3D-7D9D-32504EB0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79511"/>
            <a:ext cx="4321493" cy="14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BAA2-6FA8-B457-00A5-27B54971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vs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44AF9-0573-F1BE-3303-EBD88F533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11563350" cy="484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Error</a:t>
            </a:r>
            <a:r>
              <a:rPr lang="en-US" dirty="0"/>
              <a:t> measures the deviation of an observable value from a prediction</a:t>
            </a:r>
          </a:p>
          <a:p>
            <a:pPr marL="0" indent="0">
              <a:buNone/>
            </a:pPr>
            <a:r>
              <a:rPr lang="en-US" dirty="0"/>
              <a:t>Error = Predicted Value - Real Value                               </a:t>
            </a:r>
          </a:p>
          <a:p>
            <a:pPr marL="0" indent="0">
              <a:buNone/>
            </a:pPr>
            <a:r>
              <a:rPr lang="en-US" dirty="0"/>
              <a:t>Sum of Errors = (2-6) + (8-4) = 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Loss</a:t>
            </a:r>
            <a:r>
              <a:rPr lang="en-US" dirty="0"/>
              <a:t> is a measure which </a:t>
            </a:r>
            <a:r>
              <a:rPr lang="en-US" dirty="0">
                <a:solidFill>
                  <a:srgbClr val="C00000"/>
                </a:solidFill>
              </a:rPr>
              <a:t>quantifies errors</a:t>
            </a:r>
            <a:r>
              <a:rPr lang="en-US" dirty="0"/>
              <a:t> in a way that can be used for optimization. Error is not necessarily equal to Loss.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Loss = Average Sum of Squared Errors = ((2-6)^2 + (8-4) ^2)/2 = (16+16)/2 = 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AA16A-6B28-D089-2C00-FDD8DA772C26}"/>
              </a:ext>
            </a:extLst>
          </p:cNvPr>
          <p:cNvSpPr txBox="1"/>
          <p:nvPr/>
        </p:nvSpPr>
        <p:spPr>
          <a:xfrm>
            <a:off x="628650" y="6279013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What is the ideal Error / Loss ?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0E3F6C-C3A3-47D4-3267-C12786CC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196" y="2590800"/>
            <a:ext cx="3324225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D6155-F509-56EB-E237-ECADEB93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1" y="4741626"/>
            <a:ext cx="3150869" cy="10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32CF-3852-16F6-4246-CEA6E519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5AF7-13E3-E157-2A9B-BF19D8FC8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1935797"/>
            <a:ext cx="582549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Introduction to Data Science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Preprocessing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Decision Trees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Clustering Methods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Regression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Association Rules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Bayes Classifier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Markov Chain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Ensembles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Super learners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23416-C340-C934-E728-DE9677B9C713}"/>
              </a:ext>
            </a:extLst>
          </p:cNvPr>
          <p:cNvSpPr txBox="1"/>
          <p:nvPr/>
        </p:nvSpPr>
        <p:spPr>
          <a:xfrm>
            <a:off x="6706553" y="1814195"/>
            <a:ext cx="6097904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Dimensionality Reduction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Support Vector Machine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Transfer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Introduction to Deep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Introduction to Generative 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Introduction to Big-data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681247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349D-FD54-D19C-4457-A4922DB1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7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Under-fitting vs Over-fitting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5CFAB-65F7-C091-EDB6-7636500B930F}"/>
              </a:ext>
            </a:extLst>
          </p:cNvPr>
          <p:cNvSpPr txBox="1"/>
          <p:nvPr/>
        </p:nvSpPr>
        <p:spPr>
          <a:xfrm>
            <a:off x="3426372" y="5849103"/>
            <a:ext cx="661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Our goal is not just to create a model that perform </a:t>
            </a:r>
            <a:r>
              <a:rPr lang="en-US" dirty="0">
                <a:solidFill>
                  <a:srgbClr val="C00000"/>
                </a:solidFill>
              </a:rPr>
              <a:t>well</a:t>
            </a:r>
            <a:r>
              <a:rPr lang="en-US" dirty="0"/>
              <a:t> on data used for training the model but also perform well for </a:t>
            </a:r>
            <a:r>
              <a:rPr lang="en-US" dirty="0">
                <a:solidFill>
                  <a:srgbClr val="C00000"/>
                </a:solidFill>
              </a:rPr>
              <a:t>unseen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ECAEA3-28CA-F11C-3C0E-26C69851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372" y="1324253"/>
            <a:ext cx="8438243" cy="2788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931E7-338D-7B5E-BA83-566AE4FD7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13134"/>
            <a:ext cx="11353800" cy="18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50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06CD-613C-300E-EA87-C601A0BC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278C2-3C04-CD23-4DC2-9512BD577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algorithms which are more </a:t>
            </a:r>
            <a:r>
              <a:rPr lang="en-US" dirty="0">
                <a:solidFill>
                  <a:srgbClr val="FF0000"/>
                </a:solidFill>
              </a:rPr>
              <a:t>robust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against overfitting</a:t>
            </a:r>
          </a:p>
          <a:p>
            <a:r>
              <a:rPr lang="en-US" dirty="0">
                <a:solidFill>
                  <a:srgbClr val="FF0000"/>
                </a:solidFill>
              </a:rPr>
              <a:t>Reducing complexity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of model</a:t>
            </a:r>
          </a:p>
          <a:p>
            <a:r>
              <a:rPr lang="en-US" dirty="0">
                <a:solidFill>
                  <a:srgbClr val="FF0000"/>
                </a:solidFill>
              </a:rPr>
              <a:t>Feature Reduction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 with </a:t>
            </a:r>
            <a:r>
              <a:rPr lang="en-US" dirty="0">
                <a:solidFill>
                  <a:srgbClr val="FF0000"/>
                </a:solidFill>
              </a:rPr>
              <a:t>more data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</a:t>
            </a:r>
            <a:r>
              <a:rPr lang="en-US" dirty="0">
                <a:solidFill>
                  <a:srgbClr val="FF0000"/>
                </a:solidFill>
              </a:rPr>
              <a:t>validation data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5624E52-B678-EC26-D042-2DFE34148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90" y="2565083"/>
            <a:ext cx="361188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48D6-D2F6-B9E5-A8CE-FEFD846F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/ Test/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38CC-CDF3-5018-15E4-25CB97CED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resolve the overfitting issue, we usually split into three subsets:</a:t>
            </a:r>
          </a:p>
          <a:p>
            <a:r>
              <a:rPr lang="en-US" dirty="0">
                <a:solidFill>
                  <a:srgbClr val="FF0000"/>
                </a:solidFill>
              </a:rPr>
              <a:t>Train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Test</a:t>
            </a:r>
          </a:p>
          <a:p>
            <a:r>
              <a:rPr lang="en-US" dirty="0">
                <a:solidFill>
                  <a:srgbClr val="FF0000"/>
                </a:solidFill>
              </a:rPr>
              <a:t>Validation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Best practice: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Train : 70%-80%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Validation : 5%-10%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Test: 10%-25%</a:t>
            </a:r>
          </a:p>
        </p:txBody>
      </p:sp>
      <p:pic>
        <p:nvPicPr>
          <p:cNvPr id="4" name="Picture 3" descr="A diagram of a training model&#10;&#10;Description automatically generated">
            <a:extLst>
              <a:ext uri="{FF2B5EF4-FFF2-40B4-BE49-F238E27FC236}">
                <a16:creationId xmlns:a16="http://schemas.microsoft.com/office/drawing/2014/main" id="{4888E294-09F7-999F-1503-5D149D4D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28" y="3131444"/>
            <a:ext cx="5980461" cy="33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FB7C954-465F-AE6D-257D-CC0862F8E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47359"/>
              </p:ext>
            </p:extLst>
          </p:nvPr>
        </p:nvGraphicFramePr>
        <p:xfrm>
          <a:off x="6333173" y="4001294"/>
          <a:ext cx="5588317" cy="2659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973947" imgH="4747098" progId="Paint.Picture">
                  <p:embed/>
                </p:oleObj>
              </mc:Choice>
              <mc:Fallback>
                <p:oleObj name="Bitmap Image" r:id="rId3" imgW="9973947" imgH="4747098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3173" y="4001294"/>
                        <a:ext cx="5588317" cy="2659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2C37C6-F5E0-54D8-F326-5B9EFA30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Train and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5BDBC-54C5-0D0A-1DD0-F36A5E06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535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Train and test data should be </a:t>
            </a:r>
            <a:r>
              <a:rPr lang="en-US" dirty="0">
                <a:solidFill>
                  <a:srgbClr val="FF0000"/>
                </a:solidFill>
              </a:rPr>
              <a:t>separate</a:t>
            </a:r>
            <a:r>
              <a:rPr lang="en-US" dirty="0"/>
              <a:t> completely</a:t>
            </a:r>
          </a:p>
          <a:p>
            <a:r>
              <a:rPr lang="en-US" dirty="0"/>
              <a:t>We should </a:t>
            </a:r>
            <a:r>
              <a:rPr lang="en-US" dirty="0">
                <a:solidFill>
                  <a:srgbClr val="FF0000"/>
                </a:solidFill>
              </a:rPr>
              <a:t>not touch test </a:t>
            </a:r>
            <a:r>
              <a:rPr lang="en-US" dirty="0"/>
              <a:t>set during training</a:t>
            </a:r>
          </a:p>
          <a:p>
            <a:r>
              <a:rPr lang="en-US" dirty="0">
                <a:solidFill>
                  <a:srgbClr val="FF0000"/>
                </a:solidFill>
              </a:rPr>
              <a:t>Before training</a:t>
            </a:r>
            <a:r>
              <a:rPr lang="en-US" dirty="0"/>
              <a:t>/learning, randomly split train and test data</a:t>
            </a:r>
          </a:p>
          <a:p>
            <a:r>
              <a:rPr lang="en-US" dirty="0"/>
              <a:t>The test set must simulate a real-world scenario using</a:t>
            </a:r>
            <a:r>
              <a:rPr lang="en-US" dirty="0">
                <a:solidFill>
                  <a:srgbClr val="FF0000"/>
                </a:solidFill>
              </a:rPr>
              <a:t> unseen data</a:t>
            </a:r>
          </a:p>
          <a:p>
            <a:r>
              <a:rPr lang="en-US" dirty="0"/>
              <a:t>Avoid over-sampling , under-sampling, etc. on </a:t>
            </a:r>
            <a:r>
              <a:rPr lang="en-US" dirty="0">
                <a:solidFill>
                  <a:srgbClr val="FF0000"/>
                </a:solidFill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3132706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9060" y="627603"/>
            <a:ext cx="7976132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16" dirty="0">
                <a:latin typeface="Arial"/>
                <a:cs typeface="Arial"/>
              </a:rPr>
              <a:t>Some</a:t>
            </a:r>
            <a:r>
              <a:rPr lang="en-US" sz="3200" spc="-40" dirty="0"/>
              <a:t> </a:t>
            </a:r>
            <a:r>
              <a:rPr lang="en-US" sz="3200" spc="16" dirty="0">
                <a:latin typeface="Arial"/>
                <a:cs typeface="Arial"/>
              </a:rPr>
              <a:t>Supervised Approaches</a:t>
            </a:r>
            <a:endParaRPr sz="3200" spc="-63" dirty="0"/>
          </a:p>
        </p:txBody>
      </p:sp>
      <p:sp>
        <p:nvSpPr>
          <p:cNvPr id="4" name="object 4"/>
          <p:cNvSpPr txBox="1"/>
          <p:nvPr/>
        </p:nvSpPr>
        <p:spPr>
          <a:xfrm>
            <a:off x="1946844" y="1713395"/>
            <a:ext cx="1802617" cy="1594039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409757">
              <a:spcBef>
                <a:spcPts val="206"/>
              </a:spcBef>
            </a:pPr>
            <a:r>
              <a:rPr sz="952" b="1" u="sng" spc="16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Regression</a:t>
            </a:r>
            <a:endParaRPr sz="952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952" dirty="0">
              <a:latin typeface="Arial"/>
              <a:cs typeface="Arial"/>
            </a:endParaRPr>
          </a:p>
          <a:p>
            <a:pPr marL="20136" marR="8053">
              <a:lnSpc>
                <a:spcPct val="98000"/>
              </a:lnSpc>
            </a:pPr>
            <a:r>
              <a:rPr sz="952" spc="16" dirty="0">
                <a:latin typeface="Arial MT"/>
                <a:cs typeface="Arial MT"/>
              </a:rPr>
              <a:t>Learn </a:t>
            </a:r>
            <a:r>
              <a:rPr sz="952" spc="24" dirty="0">
                <a:latin typeface="Arial MT"/>
                <a:cs typeface="Arial MT"/>
              </a:rPr>
              <a:t>a </a:t>
            </a:r>
            <a:r>
              <a:rPr sz="952" spc="-246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line/curve </a:t>
            </a:r>
            <a:r>
              <a:rPr sz="952" spc="16" dirty="0">
                <a:latin typeface="Arial MT"/>
                <a:cs typeface="Arial MT"/>
              </a:rPr>
              <a:t>(the model)</a:t>
            </a:r>
            <a:r>
              <a:rPr sz="952" spc="2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using </a:t>
            </a:r>
            <a:r>
              <a:rPr sz="952" spc="16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training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data</a:t>
            </a:r>
            <a:r>
              <a:rPr sz="952" spc="8" dirty="0">
                <a:latin typeface="Arial MT"/>
                <a:cs typeface="Arial MT"/>
              </a:rPr>
              <a:t> consisting of</a:t>
            </a:r>
            <a:endParaRPr sz="952" dirty="0">
              <a:latin typeface="Arial MT"/>
              <a:cs typeface="Arial MT"/>
            </a:endParaRPr>
          </a:p>
          <a:p>
            <a:pPr marL="20136" marR="45306">
              <a:lnSpc>
                <a:spcPts val="1110"/>
              </a:lnSpc>
              <a:spcBef>
                <a:spcPts val="40"/>
              </a:spcBef>
            </a:pPr>
            <a:r>
              <a:rPr sz="952" spc="8" dirty="0">
                <a:latin typeface="Arial MT"/>
                <a:cs typeface="Arial MT"/>
              </a:rPr>
              <a:t>Input-output</a:t>
            </a:r>
            <a:r>
              <a:rPr sz="952" spc="16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pairs</a:t>
            </a:r>
            <a:r>
              <a:rPr lang="en-US" sz="952" spc="8" dirty="0">
                <a:latin typeface="Arial MT"/>
                <a:cs typeface="Arial MT"/>
              </a:rPr>
              <a:t>.</a:t>
            </a:r>
            <a:endParaRPr sz="952" dirty="0">
              <a:latin typeface="Arial MT"/>
              <a:cs typeface="Arial MT"/>
            </a:endParaRP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r>
              <a:rPr sz="952" spc="24" dirty="0">
                <a:latin typeface="Arial MT"/>
                <a:cs typeface="Arial MT"/>
              </a:rPr>
              <a:t>Use </a:t>
            </a:r>
            <a:r>
              <a:rPr sz="952" spc="8" dirty="0">
                <a:latin typeface="Arial MT"/>
                <a:cs typeface="Arial MT"/>
              </a:rPr>
              <a:t>it </a:t>
            </a:r>
            <a:r>
              <a:rPr sz="952" spc="16" dirty="0">
                <a:latin typeface="Arial MT"/>
                <a:cs typeface="Arial MT"/>
              </a:rPr>
              <a:t>to </a:t>
            </a:r>
            <a:r>
              <a:rPr sz="952" spc="8" dirty="0">
                <a:latin typeface="Arial MT"/>
                <a:cs typeface="Arial MT"/>
              </a:rPr>
              <a:t>predict </a:t>
            </a:r>
            <a:r>
              <a:rPr sz="952" spc="16" dirty="0">
                <a:latin typeface="Arial MT"/>
                <a:cs typeface="Arial MT"/>
              </a:rPr>
              <a:t>the outputs </a:t>
            </a:r>
            <a:r>
              <a:rPr sz="952" spc="-25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for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24" dirty="0">
                <a:latin typeface="Arial MT"/>
                <a:cs typeface="Arial MT"/>
              </a:rPr>
              <a:t>new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inputs</a:t>
            </a:r>
            <a:endParaRPr lang="en-US" sz="952" spc="8" dirty="0">
              <a:latin typeface="Arial MT"/>
              <a:cs typeface="Arial MT"/>
            </a:endParaRP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endParaRPr lang="en-US" sz="952" spc="8" dirty="0">
              <a:latin typeface="Arial MT"/>
              <a:cs typeface="Arial MT"/>
            </a:endParaRP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r>
              <a:rPr lang="en-US" sz="952" dirty="0">
                <a:latin typeface="Arial MT"/>
                <a:cs typeface="Arial MT"/>
              </a:rPr>
              <a:t>Linear Regression</a:t>
            </a: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r>
              <a:rPr lang="en-US" sz="952" dirty="0">
                <a:latin typeface="Arial MT"/>
                <a:cs typeface="Arial MT"/>
              </a:rPr>
              <a:t>Logistic Regression, </a:t>
            </a:r>
          </a:p>
          <a:p>
            <a:pPr marL="20136" marR="227531">
              <a:lnSpc>
                <a:spcPts val="1110"/>
              </a:lnSpc>
              <a:spcBef>
                <a:spcPts val="8"/>
              </a:spcBef>
            </a:pPr>
            <a:r>
              <a:rPr lang="en-US" sz="952" dirty="0">
                <a:latin typeface="Arial MT"/>
                <a:cs typeface="Arial MT"/>
              </a:rPr>
              <a:t>Support Vector Machines</a:t>
            </a:r>
            <a:endParaRPr sz="952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6844" y="3820729"/>
            <a:ext cx="2109767" cy="1345381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587955">
              <a:spcBef>
                <a:spcPts val="206"/>
              </a:spcBef>
            </a:pPr>
            <a:r>
              <a:rPr sz="952" b="1" u="sng" spc="8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Classification</a:t>
            </a:r>
            <a:endParaRPr sz="952" dirty="0">
              <a:latin typeface="Arial"/>
              <a:cs typeface="Arial"/>
            </a:endParaRPr>
          </a:p>
          <a:p>
            <a:pPr>
              <a:spcBef>
                <a:spcPts val="48"/>
              </a:spcBef>
            </a:pPr>
            <a:endParaRPr sz="952" dirty="0">
              <a:latin typeface="Arial"/>
              <a:cs typeface="Arial"/>
            </a:endParaRPr>
          </a:p>
          <a:p>
            <a:pPr marL="20136" marR="314114">
              <a:lnSpc>
                <a:spcPts val="1126"/>
              </a:lnSpc>
            </a:pPr>
            <a:r>
              <a:rPr sz="952" spc="16" dirty="0">
                <a:latin typeface="Arial MT"/>
                <a:cs typeface="Arial MT"/>
              </a:rPr>
              <a:t>Learn </a:t>
            </a:r>
            <a:r>
              <a:rPr lang="en-US" sz="952" spc="24" dirty="0">
                <a:latin typeface="Arial MT"/>
                <a:cs typeface="Arial MT"/>
              </a:rPr>
              <a:t>to </a:t>
            </a:r>
            <a:r>
              <a:rPr sz="952" spc="16" dirty="0">
                <a:latin typeface="Arial MT"/>
                <a:cs typeface="Arial MT"/>
              </a:rPr>
              <a:t>separat</a:t>
            </a:r>
            <a:r>
              <a:rPr lang="en-US" sz="952" spc="16" dirty="0">
                <a:latin typeface="Arial MT"/>
                <a:cs typeface="Arial MT"/>
              </a:rPr>
              <a:t>e different classes </a:t>
            </a:r>
            <a:r>
              <a:rPr sz="952" spc="16" dirty="0">
                <a:latin typeface="Arial MT"/>
                <a:cs typeface="Arial MT"/>
              </a:rPr>
              <a:t>(the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model)</a:t>
            </a:r>
            <a:r>
              <a:rPr sz="952" spc="8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using</a:t>
            </a:r>
            <a:r>
              <a:rPr sz="952" spc="8" dirty="0">
                <a:latin typeface="Arial MT"/>
                <a:cs typeface="Arial MT"/>
              </a:rPr>
              <a:t> training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data</a:t>
            </a:r>
            <a:r>
              <a:rPr lang="en-US" sz="952" spc="8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consisting</a:t>
            </a:r>
            <a:r>
              <a:rPr sz="952" spc="16" dirty="0">
                <a:latin typeface="Arial MT"/>
                <a:cs typeface="Arial MT"/>
              </a:rPr>
              <a:t> of</a:t>
            </a:r>
            <a:r>
              <a:rPr sz="952" spc="2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input-output</a:t>
            </a:r>
            <a:r>
              <a:rPr sz="952" spc="24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pairs</a:t>
            </a:r>
            <a:endParaRPr lang="en-US" sz="952" spc="8" dirty="0">
              <a:latin typeface="Arial MT"/>
              <a:cs typeface="Arial MT"/>
            </a:endParaRPr>
          </a:p>
          <a:p>
            <a:pPr marL="20136" marR="314114">
              <a:lnSpc>
                <a:spcPts val="1126"/>
              </a:lnSpc>
            </a:pPr>
            <a:r>
              <a:rPr lang="en-US" sz="952" spc="24" dirty="0">
                <a:latin typeface="Arial MT"/>
                <a:cs typeface="Arial MT"/>
              </a:rPr>
              <a:t>Use </a:t>
            </a:r>
            <a:r>
              <a:rPr lang="en-US" sz="952" spc="8" dirty="0">
                <a:latin typeface="Arial MT"/>
                <a:cs typeface="Arial MT"/>
              </a:rPr>
              <a:t>it </a:t>
            </a:r>
            <a:r>
              <a:rPr lang="en-US" sz="952" spc="16" dirty="0">
                <a:latin typeface="Arial MT"/>
                <a:cs typeface="Arial MT"/>
              </a:rPr>
              <a:t>to </a:t>
            </a:r>
            <a:r>
              <a:rPr lang="en-US" sz="952" spc="8" dirty="0">
                <a:latin typeface="Arial MT"/>
                <a:cs typeface="Arial MT"/>
              </a:rPr>
              <a:t>identify </a:t>
            </a:r>
            <a:r>
              <a:rPr lang="en-US" sz="952" spc="16" dirty="0">
                <a:latin typeface="Arial MT"/>
                <a:cs typeface="Arial MT"/>
              </a:rPr>
              <a:t>the </a:t>
            </a:r>
            <a:r>
              <a:rPr lang="en-US" sz="952" spc="8" dirty="0">
                <a:latin typeface="Arial MT"/>
                <a:cs typeface="Arial MT"/>
              </a:rPr>
              <a:t>labels for </a:t>
            </a:r>
            <a:r>
              <a:rPr lang="en-US" sz="952" spc="24" dirty="0">
                <a:latin typeface="Arial MT"/>
                <a:cs typeface="Arial MT"/>
              </a:rPr>
              <a:t>new </a:t>
            </a:r>
            <a:r>
              <a:rPr lang="en-US" sz="952" spc="-246" dirty="0">
                <a:latin typeface="Arial MT"/>
                <a:cs typeface="Arial MT"/>
              </a:rPr>
              <a:t> </a:t>
            </a:r>
            <a:r>
              <a:rPr lang="en-US" sz="952" spc="16" dirty="0">
                <a:latin typeface="Arial MT"/>
                <a:cs typeface="Arial MT"/>
              </a:rPr>
              <a:t>inputs</a:t>
            </a:r>
          </a:p>
          <a:p>
            <a:pPr marL="20136" marR="314114">
              <a:lnSpc>
                <a:spcPts val="1126"/>
              </a:lnSpc>
            </a:pPr>
            <a:endParaRPr sz="952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6843" y="5159214"/>
            <a:ext cx="1947632" cy="814798"/>
          </a:xfrm>
          <a:prstGeom prst="rect">
            <a:avLst/>
          </a:prstGeom>
        </p:spPr>
        <p:txBody>
          <a:bodyPr vert="horz" wrap="square" lIns="0" tIns="32218" rIns="0" bIns="0" rtlCol="0">
            <a:spAutoFit/>
          </a:bodyPr>
          <a:lstStyle/>
          <a:p>
            <a:pPr marL="20136" marR="8053">
              <a:lnSpc>
                <a:spcPts val="1126"/>
              </a:lnSpc>
              <a:spcBef>
                <a:spcPts val="254"/>
              </a:spcBef>
            </a:pPr>
            <a:endParaRPr lang="en-US" sz="952" spc="16" dirty="0">
              <a:latin typeface="Arial MT"/>
              <a:cs typeface="Arial MT"/>
            </a:endParaRPr>
          </a:p>
          <a:p>
            <a:pPr marL="20136" marR="8053">
              <a:lnSpc>
                <a:spcPts val="1126"/>
              </a:lnSpc>
              <a:spcBef>
                <a:spcPts val="254"/>
              </a:spcBef>
            </a:pPr>
            <a:r>
              <a:rPr lang="en-US" sz="952" dirty="0">
                <a:latin typeface="Arial MT"/>
                <a:cs typeface="Arial MT"/>
              </a:rPr>
              <a:t>Support Vector Machines,</a:t>
            </a:r>
            <a:br>
              <a:rPr lang="en-US" sz="952" dirty="0">
                <a:latin typeface="Arial MT"/>
                <a:cs typeface="Arial MT"/>
              </a:rPr>
            </a:br>
            <a:r>
              <a:rPr lang="en-US" sz="952" dirty="0">
                <a:latin typeface="Arial MT"/>
                <a:cs typeface="Arial MT"/>
              </a:rPr>
              <a:t>Decision Trees, </a:t>
            </a:r>
          </a:p>
          <a:p>
            <a:pPr marL="20136" marR="8053">
              <a:lnSpc>
                <a:spcPts val="1126"/>
              </a:lnSpc>
              <a:spcBef>
                <a:spcPts val="254"/>
              </a:spcBef>
            </a:pPr>
            <a:r>
              <a:rPr lang="en-US" sz="952" dirty="0">
                <a:latin typeface="Arial MT"/>
                <a:cs typeface="Arial MT"/>
              </a:rPr>
              <a:t>Neural Networks</a:t>
            </a:r>
            <a:br>
              <a:rPr lang="en-US" sz="952" dirty="0">
                <a:latin typeface="Arial MT"/>
                <a:cs typeface="Arial MT"/>
              </a:rPr>
            </a:br>
            <a:endParaRPr sz="952" dirty="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4372" y="3656149"/>
            <a:ext cx="7993951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1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2317" y="3908860"/>
            <a:ext cx="888215" cy="101476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07876" y="5022026"/>
            <a:ext cx="1161464" cy="418270"/>
          </a:xfrm>
          <a:prstGeom prst="rect">
            <a:avLst/>
          </a:prstGeom>
        </p:spPr>
        <p:txBody>
          <a:bodyPr vert="horz" wrap="square" lIns="0" tIns="33225" rIns="0" bIns="0" rtlCol="0">
            <a:spAutoFit/>
          </a:bodyPr>
          <a:lstStyle/>
          <a:p>
            <a:pPr marL="80542" marR="68460" indent="93630" algn="ctr">
              <a:lnSpc>
                <a:spcPts val="983"/>
              </a:lnSpc>
              <a:spcBef>
                <a:spcPts val="262"/>
              </a:spcBef>
              <a:tabLst>
                <a:tab pos="1670240" algn="l"/>
              </a:tabLst>
            </a:pPr>
            <a:r>
              <a:rPr sz="1269" spc="-11" baseline="5050" dirty="0">
                <a:latin typeface="Arial MT"/>
                <a:cs typeface="Arial MT"/>
              </a:rPr>
              <a:t>Two-Class</a:t>
            </a:r>
            <a:r>
              <a:rPr lang="en-US" sz="952" dirty="0">
                <a:latin typeface="Arial MT"/>
                <a:cs typeface="Arial MT"/>
              </a:rPr>
              <a:t> </a:t>
            </a:r>
            <a:r>
              <a:rPr sz="1269" baseline="5050" dirty="0">
                <a:latin typeface="Arial MT"/>
                <a:cs typeface="Arial MT"/>
              </a:rPr>
              <a:t>Nonlinear</a:t>
            </a:r>
            <a:r>
              <a:rPr sz="1269" spc="-11" baseline="5050" dirty="0">
                <a:latin typeface="Arial MT"/>
                <a:cs typeface="Arial MT"/>
              </a:rPr>
              <a:t> </a:t>
            </a:r>
            <a:r>
              <a:rPr sz="1269" baseline="5050" dirty="0">
                <a:latin typeface="Arial MT"/>
                <a:cs typeface="Arial MT"/>
              </a:rPr>
              <a:t>Classification</a:t>
            </a:r>
            <a:r>
              <a:rPr sz="1269" spc="59" baseline="5050" dirty="0">
                <a:latin typeface="Arial MT"/>
                <a:cs typeface="Arial MT"/>
              </a:rPr>
              <a:t> </a:t>
            </a:r>
            <a:r>
              <a:rPr lang="en-US" sz="952" dirty="0">
                <a:latin typeface="Arial MT"/>
                <a:cs typeface="Arial MT"/>
              </a:rPr>
              <a:t> </a:t>
            </a:r>
            <a:endParaRPr sz="952" dirty="0">
              <a:latin typeface="Arial MT"/>
              <a:cs typeface="Arial M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77ACF-DD6F-088A-F8A0-9C8E69EB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06" y="1903584"/>
            <a:ext cx="2299540" cy="1703363"/>
          </a:xfrm>
          <a:prstGeom prst="rect">
            <a:avLst/>
          </a:prstGeom>
        </p:spPr>
      </p:pic>
      <p:sp>
        <p:nvSpPr>
          <p:cNvPr id="19" name="object 5">
            <a:extLst>
              <a:ext uri="{FF2B5EF4-FFF2-40B4-BE49-F238E27FC236}">
                <a16:creationId xmlns:a16="http://schemas.microsoft.com/office/drawing/2014/main" id="{A83C35BE-6979-5834-A261-B30109A965FA}"/>
              </a:ext>
            </a:extLst>
          </p:cNvPr>
          <p:cNvSpPr txBox="1"/>
          <p:nvPr/>
        </p:nvSpPr>
        <p:spPr>
          <a:xfrm>
            <a:off x="6157415" y="3974381"/>
            <a:ext cx="2234526" cy="883717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409757">
              <a:spcBef>
                <a:spcPts val="206"/>
              </a:spcBef>
            </a:pPr>
            <a:r>
              <a:rPr lang="en-US" sz="952" b="1" spc="16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Ensembles</a:t>
            </a:r>
            <a:endParaRPr sz="952" b="1" spc="16" dirty="0">
              <a:uFill>
                <a:solidFill>
                  <a:srgbClr val="0000CC"/>
                </a:solidFill>
              </a:uFill>
              <a:latin typeface="Arial"/>
              <a:cs typeface="Arial"/>
            </a:endParaRPr>
          </a:p>
          <a:p>
            <a:pPr>
              <a:spcBef>
                <a:spcPts val="48"/>
              </a:spcBef>
            </a:pPr>
            <a:endParaRPr sz="952" dirty="0">
              <a:latin typeface="Arial"/>
              <a:cs typeface="Arial"/>
            </a:endParaRPr>
          </a:p>
          <a:p>
            <a:pPr marL="20136" marR="314114">
              <a:lnSpc>
                <a:spcPts val="1126"/>
              </a:lnSpc>
            </a:pPr>
            <a:r>
              <a:rPr lang="en-US" sz="952" spc="16" dirty="0">
                <a:latin typeface="Arial MT"/>
                <a:cs typeface="Arial MT"/>
              </a:rPr>
              <a:t>Ensemble methods are machine learning techniques that combines several models in order to produce optimal models</a:t>
            </a:r>
            <a:endParaRPr sz="952" dirty="0">
              <a:latin typeface="Arial MT"/>
              <a:cs typeface="Arial MT"/>
            </a:endParaRPr>
          </a:p>
        </p:txBody>
      </p:sp>
      <p:pic>
        <p:nvPicPr>
          <p:cNvPr id="21" name="Picture 2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19FD382-0831-0F1C-61EA-958408C2E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892" y="3820728"/>
            <a:ext cx="2508476" cy="1839549"/>
          </a:xfrm>
          <a:prstGeom prst="rect">
            <a:avLst/>
          </a:prstGeom>
        </p:spPr>
      </p:pic>
      <p:sp>
        <p:nvSpPr>
          <p:cNvPr id="26" name="object 4">
            <a:extLst>
              <a:ext uri="{FF2B5EF4-FFF2-40B4-BE49-F238E27FC236}">
                <a16:creationId xmlns:a16="http://schemas.microsoft.com/office/drawing/2014/main" id="{B1AC5166-B3E4-7B15-35C6-54C1600021E8}"/>
              </a:ext>
            </a:extLst>
          </p:cNvPr>
          <p:cNvSpPr txBox="1"/>
          <p:nvPr/>
        </p:nvSpPr>
        <p:spPr>
          <a:xfrm>
            <a:off x="6231603" y="1915379"/>
            <a:ext cx="1522717" cy="1467979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409757">
              <a:spcBef>
                <a:spcPts val="206"/>
              </a:spcBef>
            </a:pPr>
            <a:r>
              <a:rPr lang="en-US" sz="952" b="1" spc="16" dirty="0"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SVM</a:t>
            </a:r>
            <a:endParaRPr sz="952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952" dirty="0">
              <a:latin typeface="Arial"/>
              <a:cs typeface="Arial"/>
            </a:endParaRPr>
          </a:p>
          <a:p>
            <a:pPr marL="20136" marR="8053">
              <a:lnSpc>
                <a:spcPct val="98000"/>
              </a:lnSpc>
            </a:pPr>
            <a:r>
              <a:rPr lang="en-US" sz="952" spc="16" dirty="0">
                <a:latin typeface="Arial MT"/>
                <a:cs typeface="Arial MT"/>
              </a:rPr>
              <a:t>Support Vector Machine (SVM) models have the ability to perform a non-linear regression / classification by mapping their inputs into high-dimensional feature spaces</a:t>
            </a:r>
            <a:endParaRPr sz="952" dirty="0">
              <a:latin typeface="Arial MT"/>
              <a:cs typeface="Arial M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CE4DCB-2571-5104-038B-BA114D07E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319" y="1730798"/>
            <a:ext cx="2773320" cy="15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6477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9333DD2B-D79D-46A0-71FA-75EC1B403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dirty="0"/>
              <a:t>Unsupervised Learning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A1941BAC-A42A-4AAD-0471-4F302CC58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tr-TR" altLang="en-US" dirty="0"/>
              <a:t>Learning </a:t>
            </a:r>
            <a:r>
              <a:rPr lang="en-US" altLang="en-US" dirty="0"/>
              <a:t>about </a:t>
            </a:r>
            <a:r>
              <a:rPr lang="en-US" altLang="en-US" dirty="0">
                <a:solidFill>
                  <a:srgbClr val="C00000"/>
                </a:solidFill>
              </a:rPr>
              <a:t>relations</a:t>
            </a:r>
            <a:r>
              <a:rPr lang="en-US" altLang="en-US" dirty="0"/>
              <a:t> in data</a:t>
            </a:r>
          </a:p>
          <a:p>
            <a:pPr eaLnBrk="1" hangingPunct="1"/>
            <a:r>
              <a:rPr lang="en-US" altLang="en-US" dirty="0"/>
              <a:t>Most available data is</a:t>
            </a:r>
            <a:r>
              <a:rPr lang="en-US" altLang="en-US" dirty="0">
                <a:solidFill>
                  <a:srgbClr val="C00000"/>
                </a:solidFill>
              </a:rPr>
              <a:t> unlabeled</a:t>
            </a:r>
          </a:p>
          <a:p>
            <a:pPr eaLnBrk="1" hangingPunct="1"/>
            <a:r>
              <a:rPr lang="en-US" dirty="0"/>
              <a:t>Labeled data can be </a:t>
            </a:r>
            <a:r>
              <a:rPr lang="en-US" dirty="0">
                <a:solidFill>
                  <a:srgbClr val="C00000"/>
                </a:solidFill>
              </a:rPr>
              <a:t>expensive</a:t>
            </a:r>
            <a:r>
              <a:rPr lang="en-US" dirty="0"/>
              <a:t> and time-consuming to obtain</a:t>
            </a:r>
          </a:p>
          <a:p>
            <a:pPr marL="0" indent="0" eaLnBrk="1" hangingPunct="1">
              <a:buNone/>
            </a:pPr>
            <a:r>
              <a:rPr lang="en-US" altLang="en-US" dirty="0">
                <a:solidFill>
                  <a:srgbClr val="C00000"/>
                </a:solidFill>
              </a:rPr>
              <a:t> </a:t>
            </a: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Goal: </a:t>
            </a:r>
          </a:p>
          <a:p>
            <a:pPr lvl="1"/>
            <a:r>
              <a:rPr lang="en-US" dirty="0"/>
              <a:t>Reveal</a:t>
            </a:r>
            <a:r>
              <a:rPr lang="en-US" dirty="0">
                <a:solidFill>
                  <a:srgbClr val="C00000"/>
                </a:solidFill>
              </a:rPr>
              <a:t> structure of data</a:t>
            </a:r>
          </a:p>
          <a:p>
            <a:pPr lvl="1"/>
            <a:r>
              <a:rPr lang="en-US" dirty="0"/>
              <a:t>Detect</a:t>
            </a:r>
            <a:r>
              <a:rPr lang="en-US" dirty="0">
                <a:solidFill>
                  <a:srgbClr val="C00000"/>
                </a:solidFill>
              </a:rPr>
              <a:t> similarities / distances</a:t>
            </a:r>
          </a:p>
          <a:p>
            <a:pPr lvl="1"/>
            <a:r>
              <a:rPr lang="en-US" dirty="0"/>
              <a:t>Detect</a:t>
            </a:r>
            <a:r>
              <a:rPr lang="en-US" dirty="0">
                <a:solidFill>
                  <a:srgbClr val="C00000"/>
                </a:solidFill>
              </a:rPr>
              <a:t> anomalies</a:t>
            </a:r>
          </a:p>
          <a:p>
            <a:pPr lvl="1"/>
            <a:r>
              <a:rPr lang="en-US" altLang="en-US" dirty="0"/>
              <a:t>Extracting </a:t>
            </a:r>
            <a:r>
              <a:rPr lang="en-US" altLang="en-US" dirty="0">
                <a:solidFill>
                  <a:srgbClr val="C00000"/>
                </a:solidFill>
              </a:rPr>
              <a:t>patterns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Summarizing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Discovering </a:t>
            </a:r>
            <a:r>
              <a:rPr lang="en-US" altLang="en-US" dirty="0">
                <a:solidFill>
                  <a:srgbClr val="C00000"/>
                </a:solidFill>
              </a:rPr>
              <a:t>associations</a:t>
            </a:r>
            <a:r>
              <a:rPr lang="en-US" altLang="en-US" dirty="0"/>
              <a:t>.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D06DE337-E71F-1980-8AAD-7A254EFC7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3223260"/>
            <a:ext cx="6238240" cy="35090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0">
            <a:extLst>
              <a:ext uri="{FF2B5EF4-FFF2-40B4-BE49-F238E27FC236}">
                <a16:creationId xmlns:a16="http://schemas.microsoft.com/office/drawing/2014/main" id="{C39DC29E-15BE-DF49-F541-C84755E326AC}"/>
              </a:ext>
            </a:extLst>
          </p:cNvPr>
          <p:cNvSpPr/>
          <p:nvPr/>
        </p:nvSpPr>
        <p:spPr>
          <a:xfrm>
            <a:off x="7013713" y="2298151"/>
            <a:ext cx="1302114" cy="1250754"/>
          </a:xfrm>
          <a:custGeom>
            <a:avLst/>
            <a:gdLst/>
            <a:ahLst/>
            <a:cxnLst/>
            <a:rect l="l" t="t" r="r" b="b"/>
            <a:pathLst>
              <a:path w="821054" h="788669">
                <a:moveTo>
                  <a:pt x="410337" y="0"/>
                </a:moveTo>
                <a:lnTo>
                  <a:pt x="0" y="394335"/>
                </a:lnTo>
                <a:lnTo>
                  <a:pt x="410337" y="788289"/>
                </a:lnTo>
                <a:lnTo>
                  <a:pt x="821055" y="394335"/>
                </a:lnTo>
                <a:lnTo>
                  <a:pt x="410337" y="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 sz="2855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482" y="524025"/>
            <a:ext cx="7730104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-63" dirty="0"/>
              <a:t>A Typical </a:t>
            </a:r>
            <a:r>
              <a:rPr sz="3200" spc="-63" dirty="0"/>
              <a:t>Un</a:t>
            </a:r>
            <a:r>
              <a:rPr lang="en-US" sz="3200" spc="-63" dirty="0"/>
              <a:t>s</a:t>
            </a:r>
            <a:r>
              <a:rPr sz="3200" spc="-63" dirty="0"/>
              <a:t>upervised</a:t>
            </a:r>
            <a:r>
              <a:rPr sz="3200" spc="214" dirty="0"/>
              <a:t> </a:t>
            </a:r>
            <a:r>
              <a:rPr sz="3200" spc="-71" dirty="0"/>
              <a:t>Learning</a:t>
            </a:r>
            <a:endParaRPr sz="3200" spc="-40" dirty="0"/>
          </a:p>
        </p:txBody>
      </p:sp>
      <p:grpSp>
        <p:nvGrpSpPr>
          <p:cNvPr id="3" name="object 3"/>
          <p:cNvGrpSpPr/>
          <p:nvPr/>
        </p:nvGrpSpPr>
        <p:grpSpPr>
          <a:xfrm>
            <a:off x="2769925" y="1644047"/>
            <a:ext cx="3287005" cy="1772405"/>
            <a:chOff x="785622" y="496912"/>
            <a:chExt cx="2072639" cy="1117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6791" y="496912"/>
              <a:ext cx="425195" cy="3257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191" y="623404"/>
              <a:ext cx="454914" cy="342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5023" y="732751"/>
              <a:ext cx="423290" cy="3409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571" y="941920"/>
              <a:ext cx="427863" cy="3478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406" y="1062697"/>
              <a:ext cx="398144" cy="3280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622" y="1203286"/>
              <a:ext cx="382142" cy="3131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14828" y="555586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43053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21717" y="377952"/>
                  </a:lnTo>
                  <a:lnTo>
                    <a:pt x="43053" y="37795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1" name="object 11"/>
            <p:cNvSpPr/>
            <p:nvPr/>
          </p:nvSpPr>
          <p:spPr>
            <a:xfrm>
              <a:off x="2814828" y="555586"/>
              <a:ext cx="43180" cy="378460"/>
            </a:xfrm>
            <a:custGeom>
              <a:avLst/>
              <a:gdLst/>
              <a:ahLst/>
              <a:cxnLst/>
              <a:rect l="l" t="t" r="r" b="b"/>
              <a:pathLst>
                <a:path w="43180" h="378459">
                  <a:moveTo>
                    <a:pt x="21717" y="377952"/>
                  </a:moveTo>
                  <a:lnTo>
                    <a:pt x="0" y="377952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77952"/>
                  </a:lnTo>
                  <a:lnTo>
                    <a:pt x="21717" y="37795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9009" y="739228"/>
              <a:ext cx="43815" cy="334645"/>
            </a:xfrm>
            <a:custGeom>
              <a:avLst/>
              <a:gdLst/>
              <a:ahLst/>
              <a:cxnLst/>
              <a:rect l="l" t="t" r="r" b="b"/>
              <a:pathLst>
                <a:path w="43814" h="334644">
                  <a:moveTo>
                    <a:pt x="43434" y="0"/>
                  </a:moveTo>
                  <a:lnTo>
                    <a:pt x="0" y="0"/>
                  </a:lnTo>
                  <a:lnTo>
                    <a:pt x="0" y="334518"/>
                  </a:lnTo>
                  <a:lnTo>
                    <a:pt x="21717" y="334518"/>
                  </a:lnTo>
                  <a:lnTo>
                    <a:pt x="43434" y="334518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9009" y="739228"/>
              <a:ext cx="43815" cy="334645"/>
            </a:xfrm>
            <a:custGeom>
              <a:avLst/>
              <a:gdLst/>
              <a:ahLst/>
              <a:cxnLst/>
              <a:rect l="l" t="t" r="r" b="b"/>
              <a:pathLst>
                <a:path w="43814" h="334644">
                  <a:moveTo>
                    <a:pt x="21717" y="334518"/>
                  </a:moveTo>
                  <a:lnTo>
                    <a:pt x="0" y="334518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334518"/>
                  </a:lnTo>
                  <a:lnTo>
                    <a:pt x="21717" y="334518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52902" y="911821"/>
              <a:ext cx="43180" cy="313690"/>
            </a:xfrm>
            <a:custGeom>
              <a:avLst/>
              <a:gdLst/>
              <a:ahLst/>
              <a:cxnLst/>
              <a:rect l="l" t="t" r="r" b="b"/>
              <a:pathLst>
                <a:path w="43180" h="313690">
                  <a:moveTo>
                    <a:pt x="43053" y="0"/>
                  </a:moveTo>
                  <a:lnTo>
                    <a:pt x="0" y="0"/>
                  </a:lnTo>
                  <a:lnTo>
                    <a:pt x="0" y="313182"/>
                  </a:lnTo>
                  <a:lnTo>
                    <a:pt x="21336" y="313182"/>
                  </a:lnTo>
                  <a:lnTo>
                    <a:pt x="43053" y="31318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FFC399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5" name="object 15"/>
            <p:cNvSpPr/>
            <p:nvPr/>
          </p:nvSpPr>
          <p:spPr>
            <a:xfrm>
              <a:off x="2652902" y="911821"/>
              <a:ext cx="43180" cy="313690"/>
            </a:xfrm>
            <a:custGeom>
              <a:avLst/>
              <a:gdLst/>
              <a:ahLst/>
              <a:cxnLst/>
              <a:rect l="l" t="t" r="r" b="b"/>
              <a:pathLst>
                <a:path w="43180" h="313690">
                  <a:moveTo>
                    <a:pt x="21336" y="313182"/>
                  </a:moveTo>
                  <a:lnTo>
                    <a:pt x="0" y="313182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13182"/>
                  </a:lnTo>
                  <a:lnTo>
                    <a:pt x="21336" y="31318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66416" y="1030693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43053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1717" y="323850"/>
                  </a:lnTo>
                  <a:lnTo>
                    <a:pt x="43053" y="323850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0099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66416" y="1030693"/>
              <a:ext cx="43180" cy="323850"/>
            </a:xfrm>
            <a:custGeom>
              <a:avLst/>
              <a:gdLst/>
              <a:ahLst/>
              <a:cxnLst/>
              <a:rect l="l" t="t" r="r" b="b"/>
              <a:pathLst>
                <a:path w="43180" h="323850">
                  <a:moveTo>
                    <a:pt x="21717" y="323850"/>
                  </a:moveTo>
                  <a:lnTo>
                    <a:pt x="0" y="323850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323850"/>
                  </a:lnTo>
                  <a:lnTo>
                    <a:pt x="21717" y="32385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8" name="object 18"/>
            <p:cNvSpPr/>
            <p:nvPr/>
          </p:nvSpPr>
          <p:spPr>
            <a:xfrm>
              <a:off x="2490597" y="1214335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43434" y="0"/>
                  </a:moveTo>
                  <a:lnTo>
                    <a:pt x="0" y="0"/>
                  </a:lnTo>
                  <a:lnTo>
                    <a:pt x="0" y="280797"/>
                  </a:lnTo>
                  <a:lnTo>
                    <a:pt x="21717" y="280797"/>
                  </a:lnTo>
                  <a:lnTo>
                    <a:pt x="43434" y="280797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00CC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90597" y="1214335"/>
              <a:ext cx="43815" cy="281305"/>
            </a:xfrm>
            <a:custGeom>
              <a:avLst/>
              <a:gdLst/>
              <a:ahLst/>
              <a:cxnLst/>
              <a:rect l="l" t="t" r="r" b="b"/>
              <a:pathLst>
                <a:path w="43814" h="281305">
                  <a:moveTo>
                    <a:pt x="21717" y="280797"/>
                  </a:moveTo>
                  <a:lnTo>
                    <a:pt x="0" y="280797"/>
                  </a:lnTo>
                  <a:lnTo>
                    <a:pt x="0" y="0"/>
                  </a:lnTo>
                  <a:lnTo>
                    <a:pt x="43434" y="0"/>
                  </a:lnTo>
                  <a:lnTo>
                    <a:pt x="43434" y="280797"/>
                  </a:lnTo>
                  <a:lnTo>
                    <a:pt x="21717" y="280797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04491" y="1386928"/>
              <a:ext cx="43180" cy="227329"/>
            </a:xfrm>
            <a:custGeom>
              <a:avLst/>
              <a:gdLst/>
              <a:ahLst/>
              <a:cxnLst/>
              <a:rect l="l" t="t" r="r" b="b"/>
              <a:pathLst>
                <a:path w="43180" h="227330">
                  <a:moveTo>
                    <a:pt x="43053" y="0"/>
                  </a:moveTo>
                  <a:lnTo>
                    <a:pt x="0" y="0"/>
                  </a:lnTo>
                  <a:lnTo>
                    <a:pt x="0" y="227076"/>
                  </a:lnTo>
                  <a:lnTo>
                    <a:pt x="21336" y="227076"/>
                  </a:lnTo>
                  <a:lnTo>
                    <a:pt x="43053" y="227076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99FF33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4491" y="1386928"/>
              <a:ext cx="43180" cy="227329"/>
            </a:xfrm>
            <a:custGeom>
              <a:avLst/>
              <a:gdLst/>
              <a:ahLst/>
              <a:cxnLst/>
              <a:rect l="l" t="t" r="r" b="b"/>
              <a:pathLst>
                <a:path w="43180" h="227330">
                  <a:moveTo>
                    <a:pt x="21336" y="227076"/>
                  </a:moveTo>
                  <a:lnTo>
                    <a:pt x="0" y="227076"/>
                  </a:lnTo>
                  <a:lnTo>
                    <a:pt x="0" y="0"/>
                  </a:lnTo>
                  <a:lnTo>
                    <a:pt x="43053" y="0"/>
                  </a:lnTo>
                  <a:lnTo>
                    <a:pt x="43053" y="227076"/>
                  </a:lnTo>
                  <a:lnTo>
                    <a:pt x="21336" y="227076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37207" y="1041361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340233" y="0"/>
                  </a:moveTo>
                  <a:lnTo>
                    <a:pt x="340233" y="27051"/>
                  </a:lnTo>
                  <a:lnTo>
                    <a:pt x="0" y="27051"/>
                  </a:lnTo>
                  <a:lnTo>
                    <a:pt x="0" y="81153"/>
                  </a:lnTo>
                  <a:lnTo>
                    <a:pt x="340233" y="81153"/>
                  </a:lnTo>
                  <a:lnTo>
                    <a:pt x="340233" y="108204"/>
                  </a:lnTo>
                  <a:lnTo>
                    <a:pt x="453771" y="54102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3" name="object 23"/>
            <p:cNvSpPr/>
            <p:nvPr/>
          </p:nvSpPr>
          <p:spPr>
            <a:xfrm>
              <a:off x="2037207" y="1041361"/>
              <a:ext cx="454025" cy="108585"/>
            </a:xfrm>
            <a:custGeom>
              <a:avLst/>
              <a:gdLst/>
              <a:ahLst/>
              <a:cxnLst/>
              <a:rect l="l" t="t" r="r" b="b"/>
              <a:pathLst>
                <a:path w="454025" h="108584">
                  <a:moveTo>
                    <a:pt x="0" y="27051"/>
                  </a:moveTo>
                  <a:lnTo>
                    <a:pt x="340233" y="27051"/>
                  </a:lnTo>
                  <a:lnTo>
                    <a:pt x="340233" y="0"/>
                  </a:lnTo>
                  <a:lnTo>
                    <a:pt x="453771" y="54102"/>
                  </a:lnTo>
                  <a:lnTo>
                    <a:pt x="340233" y="108204"/>
                  </a:lnTo>
                  <a:lnTo>
                    <a:pt x="340233" y="81153"/>
                  </a:lnTo>
                  <a:lnTo>
                    <a:pt x="0" y="81153"/>
                  </a:lnTo>
                  <a:lnTo>
                    <a:pt x="0" y="27051"/>
                  </a:lnTo>
                  <a:close/>
                </a:path>
                <a:path w="454025" h="108584">
                  <a:moveTo>
                    <a:pt x="0" y="0"/>
                  </a:moveTo>
                  <a:lnTo>
                    <a:pt x="0" y="0"/>
                  </a:lnTo>
                </a:path>
                <a:path w="454025" h="108584">
                  <a:moveTo>
                    <a:pt x="453771" y="108204"/>
                  </a:moveTo>
                  <a:lnTo>
                    <a:pt x="453771" y="108204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37596" y="1684328"/>
            <a:ext cx="894658" cy="396686"/>
          </a:xfrm>
          <a:prstGeom prst="rect">
            <a:avLst/>
          </a:prstGeom>
        </p:spPr>
        <p:txBody>
          <a:bodyPr vert="horz" wrap="square" lIns="0" tIns="37250" rIns="0" bIns="0" rtlCol="0">
            <a:spAutoFit/>
          </a:bodyPr>
          <a:lstStyle/>
          <a:p>
            <a:pPr marL="193301" marR="8053" indent="-174173">
              <a:lnSpc>
                <a:spcPts val="1378"/>
              </a:lnSpc>
              <a:spcBef>
                <a:spcPts val="293"/>
              </a:spcBef>
            </a:pPr>
            <a:r>
              <a:rPr sz="1269" spc="24" dirty="0">
                <a:latin typeface="Arial MT"/>
                <a:cs typeface="Arial MT"/>
              </a:rPr>
              <a:t>Un</a:t>
            </a:r>
            <a:r>
              <a:rPr sz="1269" dirty="0">
                <a:latin typeface="Arial MT"/>
                <a:cs typeface="Arial MT"/>
              </a:rPr>
              <a:t>l</a:t>
            </a:r>
            <a:r>
              <a:rPr sz="1269" spc="24" dirty="0">
                <a:latin typeface="Arial MT"/>
                <a:cs typeface="Arial MT"/>
              </a:rPr>
              <a:t>abe</a:t>
            </a:r>
            <a:r>
              <a:rPr sz="1269" dirty="0">
                <a:latin typeface="Arial MT"/>
                <a:cs typeface="Arial MT"/>
              </a:rPr>
              <a:t>l</a:t>
            </a:r>
            <a:r>
              <a:rPr sz="1269" spc="16" dirty="0">
                <a:latin typeface="Arial MT"/>
                <a:cs typeface="Arial MT"/>
              </a:rPr>
              <a:t>ed  Data</a:t>
            </a:r>
            <a:endParaRPr sz="1269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94492" y="2645056"/>
            <a:ext cx="557275" cy="150485"/>
          </a:xfrm>
          <a:prstGeom prst="rect">
            <a:avLst/>
          </a:prstGeom>
        </p:spPr>
        <p:txBody>
          <a:bodyPr vert="horz" wrap="square" lIns="0" tIns="28189" rIns="0" bIns="0" rtlCol="0">
            <a:spAutoFit/>
          </a:bodyPr>
          <a:lstStyle/>
          <a:p>
            <a:pPr marL="20136" marR="8053" indent="30203">
              <a:spcBef>
                <a:spcPts val="222"/>
              </a:spcBef>
            </a:pPr>
            <a:r>
              <a:rPr sz="793" spc="8" dirty="0">
                <a:latin typeface="Arial MT"/>
                <a:cs typeface="Arial MT"/>
              </a:rPr>
              <a:t>“</a:t>
            </a:r>
            <a:r>
              <a:rPr sz="793" spc="32" dirty="0">
                <a:latin typeface="Arial MT"/>
                <a:cs typeface="Arial MT"/>
              </a:rPr>
              <a:t>F</a:t>
            </a:r>
            <a:r>
              <a:rPr sz="793" spc="16" dirty="0">
                <a:latin typeface="Arial MT"/>
                <a:cs typeface="Arial MT"/>
              </a:rPr>
              <a:t>eature</a:t>
            </a:r>
            <a:r>
              <a:rPr lang="en-US" sz="793" spc="16" dirty="0">
                <a:latin typeface="Arial MT"/>
                <a:cs typeface="Arial MT"/>
              </a:rPr>
              <a:t>s</a:t>
            </a:r>
            <a:r>
              <a:rPr sz="793" spc="16" dirty="0">
                <a:latin typeface="Arial MT"/>
                <a:cs typeface="Arial MT"/>
              </a:rPr>
              <a:t>”</a:t>
            </a:r>
            <a:endParaRPr sz="793" dirty="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54817" y="2508093"/>
            <a:ext cx="720040" cy="171198"/>
            <a:chOff x="2037207" y="1041742"/>
            <a:chExt cx="454025" cy="107950"/>
          </a:xfrm>
        </p:grpSpPr>
        <p:sp>
          <p:nvSpPr>
            <p:cNvPr id="27" name="object 27"/>
            <p:cNvSpPr/>
            <p:nvPr/>
          </p:nvSpPr>
          <p:spPr>
            <a:xfrm>
              <a:off x="2037207" y="1041742"/>
              <a:ext cx="454025" cy="107950"/>
            </a:xfrm>
            <a:custGeom>
              <a:avLst/>
              <a:gdLst/>
              <a:ahLst/>
              <a:cxnLst/>
              <a:rect l="l" t="t" r="r" b="b"/>
              <a:pathLst>
                <a:path w="454025" h="107950">
                  <a:moveTo>
                    <a:pt x="340233" y="0"/>
                  </a:moveTo>
                  <a:lnTo>
                    <a:pt x="340233" y="26670"/>
                  </a:lnTo>
                  <a:lnTo>
                    <a:pt x="0" y="26670"/>
                  </a:lnTo>
                  <a:lnTo>
                    <a:pt x="0" y="80772"/>
                  </a:lnTo>
                  <a:lnTo>
                    <a:pt x="340233" y="80772"/>
                  </a:lnTo>
                  <a:lnTo>
                    <a:pt x="340233" y="107823"/>
                  </a:lnTo>
                  <a:lnTo>
                    <a:pt x="453771" y="53721"/>
                  </a:lnTo>
                  <a:lnTo>
                    <a:pt x="340233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8" name="object 28"/>
            <p:cNvSpPr/>
            <p:nvPr/>
          </p:nvSpPr>
          <p:spPr>
            <a:xfrm>
              <a:off x="2037207" y="1041742"/>
              <a:ext cx="454025" cy="107950"/>
            </a:xfrm>
            <a:custGeom>
              <a:avLst/>
              <a:gdLst/>
              <a:ahLst/>
              <a:cxnLst/>
              <a:rect l="l" t="t" r="r" b="b"/>
              <a:pathLst>
                <a:path w="454025" h="107950">
                  <a:moveTo>
                    <a:pt x="0" y="26670"/>
                  </a:moveTo>
                  <a:lnTo>
                    <a:pt x="340233" y="26670"/>
                  </a:lnTo>
                  <a:lnTo>
                    <a:pt x="340233" y="0"/>
                  </a:lnTo>
                  <a:lnTo>
                    <a:pt x="453771" y="53721"/>
                  </a:lnTo>
                  <a:lnTo>
                    <a:pt x="340233" y="107823"/>
                  </a:lnTo>
                  <a:lnTo>
                    <a:pt x="340233" y="80772"/>
                  </a:lnTo>
                  <a:lnTo>
                    <a:pt x="0" y="80772"/>
                  </a:lnTo>
                  <a:lnTo>
                    <a:pt x="0" y="26670"/>
                  </a:lnTo>
                  <a:close/>
                </a:path>
                <a:path w="454025" h="107950">
                  <a:moveTo>
                    <a:pt x="0" y="0"/>
                  </a:moveTo>
                  <a:lnTo>
                    <a:pt x="0" y="0"/>
                  </a:lnTo>
                </a:path>
                <a:path w="454025" h="107950">
                  <a:moveTo>
                    <a:pt x="453771" y="107823"/>
                  </a:moveTo>
                  <a:lnTo>
                    <a:pt x="453771" y="107823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491465" y="3717597"/>
            <a:ext cx="1929047" cy="2350120"/>
            <a:chOff x="3763992" y="1288347"/>
            <a:chExt cx="1216371" cy="1481881"/>
          </a:xfrm>
        </p:grpSpPr>
        <p:sp>
          <p:nvSpPr>
            <p:cNvPr id="35" name="object 35"/>
            <p:cNvSpPr/>
            <p:nvPr/>
          </p:nvSpPr>
          <p:spPr>
            <a:xfrm>
              <a:off x="3763992" y="1288347"/>
              <a:ext cx="203200" cy="508634"/>
            </a:xfrm>
            <a:custGeom>
              <a:avLst/>
              <a:gdLst/>
              <a:ahLst/>
              <a:cxnLst/>
              <a:rect l="l" t="t" r="r" b="b"/>
              <a:pathLst>
                <a:path w="203200" h="508635">
                  <a:moveTo>
                    <a:pt x="0" y="379476"/>
                  </a:moveTo>
                  <a:lnTo>
                    <a:pt x="99441" y="508254"/>
                  </a:lnTo>
                  <a:lnTo>
                    <a:pt x="203073" y="382905"/>
                  </a:lnTo>
                  <a:lnTo>
                    <a:pt x="152400" y="382143"/>
                  </a:lnTo>
                  <a:lnTo>
                    <a:pt x="152430" y="380238"/>
                  </a:lnTo>
                  <a:lnTo>
                    <a:pt x="50673" y="380238"/>
                  </a:lnTo>
                  <a:lnTo>
                    <a:pt x="0" y="379476"/>
                  </a:lnTo>
                  <a:close/>
                </a:path>
                <a:path w="203200" h="508635">
                  <a:moveTo>
                    <a:pt x="57150" y="0"/>
                  </a:moveTo>
                  <a:lnTo>
                    <a:pt x="50673" y="380238"/>
                  </a:lnTo>
                  <a:lnTo>
                    <a:pt x="152430" y="380238"/>
                  </a:lnTo>
                  <a:lnTo>
                    <a:pt x="158496" y="1905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702" y="2052154"/>
              <a:ext cx="425196" cy="3257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5483" y="2178265"/>
              <a:ext cx="454913" cy="3425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2316" y="2287993"/>
              <a:ext cx="423290" cy="34099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5319" y="1913613"/>
              <a:ext cx="995044" cy="856615"/>
            </a:xfrm>
            <a:custGeom>
              <a:avLst/>
              <a:gdLst/>
              <a:ahLst/>
              <a:cxnLst/>
              <a:rect l="l" t="t" r="r" b="b"/>
              <a:pathLst>
                <a:path w="995045" h="856614">
                  <a:moveTo>
                    <a:pt x="678930" y="0"/>
                  </a:moveTo>
                  <a:lnTo>
                    <a:pt x="634322" y="1123"/>
                  </a:lnTo>
                  <a:lnTo>
                    <a:pt x="588307" y="6250"/>
                  </a:lnTo>
                  <a:lnTo>
                    <a:pt x="541171" y="15384"/>
                  </a:lnTo>
                  <a:lnTo>
                    <a:pt x="493198" y="28533"/>
                  </a:lnTo>
                  <a:lnTo>
                    <a:pt x="444674" y="45702"/>
                  </a:lnTo>
                  <a:lnTo>
                    <a:pt x="395883" y="66898"/>
                  </a:lnTo>
                  <a:lnTo>
                    <a:pt x="347111" y="92128"/>
                  </a:lnTo>
                  <a:lnTo>
                    <a:pt x="298644" y="121396"/>
                  </a:lnTo>
                  <a:lnTo>
                    <a:pt x="252161" y="153668"/>
                  </a:lnTo>
                  <a:lnTo>
                    <a:pt x="209230" y="187873"/>
                  </a:lnTo>
                  <a:lnTo>
                    <a:pt x="169961" y="223747"/>
                  </a:lnTo>
                  <a:lnTo>
                    <a:pt x="134469" y="261026"/>
                  </a:lnTo>
                  <a:lnTo>
                    <a:pt x="102865" y="299446"/>
                  </a:lnTo>
                  <a:lnTo>
                    <a:pt x="75263" y="338742"/>
                  </a:lnTo>
                  <a:lnTo>
                    <a:pt x="51776" y="378651"/>
                  </a:lnTo>
                  <a:lnTo>
                    <a:pt x="32515" y="418909"/>
                  </a:lnTo>
                  <a:lnTo>
                    <a:pt x="17595" y="459252"/>
                  </a:lnTo>
                  <a:lnTo>
                    <a:pt x="7127" y="499415"/>
                  </a:lnTo>
                  <a:lnTo>
                    <a:pt x="1224" y="539136"/>
                  </a:lnTo>
                  <a:lnTo>
                    <a:pt x="0" y="578149"/>
                  </a:lnTo>
                  <a:lnTo>
                    <a:pt x="3566" y="616191"/>
                  </a:lnTo>
                  <a:lnTo>
                    <a:pt x="25521" y="688307"/>
                  </a:lnTo>
                  <a:lnTo>
                    <a:pt x="44136" y="721852"/>
                  </a:lnTo>
                  <a:lnTo>
                    <a:pt x="67221" y="752524"/>
                  </a:lnTo>
                  <a:lnTo>
                    <a:pt x="124171" y="802006"/>
                  </a:lnTo>
                  <a:lnTo>
                    <a:pt x="157466" y="820805"/>
                  </a:lnTo>
                  <a:lnTo>
                    <a:pt x="193593" y="835634"/>
                  </a:lnTo>
                  <a:lnTo>
                    <a:pt x="232269" y="846488"/>
                  </a:lnTo>
                  <a:lnTo>
                    <a:pt x="273207" y="853362"/>
                  </a:lnTo>
                  <a:lnTo>
                    <a:pt x="316122" y="856249"/>
                  </a:lnTo>
                  <a:lnTo>
                    <a:pt x="360730" y="855146"/>
                  </a:lnTo>
                  <a:lnTo>
                    <a:pt x="406745" y="850045"/>
                  </a:lnTo>
                  <a:lnTo>
                    <a:pt x="453881" y="840941"/>
                  </a:lnTo>
                  <a:lnTo>
                    <a:pt x="501854" y="827829"/>
                  </a:lnTo>
                  <a:lnTo>
                    <a:pt x="550378" y="810703"/>
                  </a:lnTo>
                  <a:lnTo>
                    <a:pt x="599169" y="789558"/>
                  </a:lnTo>
                  <a:lnTo>
                    <a:pt x="647941" y="764388"/>
                  </a:lnTo>
                  <a:lnTo>
                    <a:pt x="696408" y="735187"/>
                  </a:lnTo>
                  <a:lnTo>
                    <a:pt x="742886" y="702847"/>
                  </a:lnTo>
                  <a:lnTo>
                    <a:pt x="785807" y="668583"/>
                  </a:lnTo>
                  <a:lnTo>
                    <a:pt x="825058" y="632658"/>
                  </a:lnTo>
                  <a:lnTo>
                    <a:pt x="860530" y="595336"/>
                  </a:lnTo>
                  <a:lnTo>
                    <a:pt x="892110" y="556879"/>
                  </a:lnTo>
                  <a:lnTo>
                    <a:pt x="919688" y="517552"/>
                  </a:lnTo>
                  <a:lnTo>
                    <a:pt x="943153" y="477618"/>
                  </a:lnTo>
                  <a:lnTo>
                    <a:pt x="962394" y="437340"/>
                  </a:lnTo>
                  <a:lnTo>
                    <a:pt x="977299" y="396981"/>
                  </a:lnTo>
                  <a:lnTo>
                    <a:pt x="987758" y="356806"/>
                  </a:lnTo>
                  <a:lnTo>
                    <a:pt x="993659" y="317077"/>
                  </a:lnTo>
                  <a:lnTo>
                    <a:pt x="994892" y="278058"/>
                  </a:lnTo>
                  <a:lnTo>
                    <a:pt x="991345" y="240012"/>
                  </a:lnTo>
                  <a:lnTo>
                    <a:pt x="969468" y="167895"/>
                  </a:lnTo>
                  <a:lnTo>
                    <a:pt x="950916" y="134350"/>
                  </a:lnTo>
                  <a:lnTo>
                    <a:pt x="927831" y="103677"/>
                  </a:lnTo>
                  <a:lnTo>
                    <a:pt x="870881" y="54198"/>
                  </a:lnTo>
                  <a:lnTo>
                    <a:pt x="837586" y="35403"/>
                  </a:lnTo>
                  <a:lnTo>
                    <a:pt x="801459" y="20579"/>
                  </a:lnTo>
                  <a:lnTo>
                    <a:pt x="762783" y="9734"/>
                  </a:lnTo>
                  <a:lnTo>
                    <a:pt x="721845" y="2872"/>
                  </a:lnTo>
                  <a:lnTo>
                    <a:pt x="678930" y="0"/>
                  </a:lnTo>
                  <a:close/>
                </a:path>
              </a:pathLst>
            </a:custGeom>
            <a:solidFill>
              <a:srgbClr val="719ECE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1" name="object 41"/>
            <p:cNvSpPr/>
            <p:nvPr/>
          </p:nvSpPr>
          <p:spPr>
            <a:xfrm>
              <a:off x="3985319" y="1740877"/>
              <a:ext cx="995044" cy="1029335"/>
            </a:xfrm>
            <a:custGeom>
              <a:avLst/>
              <a:gdLst/>
              <a:ahLst/>
              <a:cxnLst/>
              <a:rect l="l" t="t" r="r" b="b"/>
              <a:pathLst>
                <a:path w="995045" h="1029335">
                  <a:moveTo>
                    <a:pt x="950916" y="307086"/>
                  </a:moveTo>
                  <a:lnTo>
                    <a:pt x="969468" y="340631"/>
                  </a:lnTo>
                  <a:lnTo>
                    <a:pt x="982907" y="375939"/>
                  </a:lnTo>
                  <a:lnTo>
                    <a:pt x="991345" y="412748"/>
                  </a:lnTo>
                  <a:lnTo>
                    <a:pt x="994892" y="450794"/>
                  </a:lnTo>
                  <a:lnTo>
                    <a:pt x="993659" y="489813"/>
                  </a:lnTo>
                  <a:lnTo>
                    <a:pt x="987758" y="529542"/>
                  </a:lnTo>
                  <a:lnTo>
                    <a:pt x="977299" y="569717"/>
                  </a:lnTo>
                  <a:lnTo>
                    <a:pt x="962394" y="610076"/>
                  </a:lnTo>
                  <a:lnTo>
                    <a:pt x="943153" y="650354"/>
                  </a:lnTo>
                  <a:lnTo>
                    <a:pt x="919688" y="690288"/>
                  </a:lnTo>
                  <a:lnTo>
                    <a:pt x="892110" y="729615"/>
                  </a:lnTo>
                  <a:lnTo>
                    <a:pt x="860530" y="768072"/>
                  </a:lnTo>
                  <a:lnTo>
                    <a:pt x="825058" y="805394"/>
                  </a:lnTo>
                  <a:lnTo>
                    <a:pt x="785807" y="841319"/>
                  </a:lnTo>
                  <a:lnTo>
                    <a:pt x="742886" y="875583"/>
                  </a:lnTo>
                  <a:lnTo>
                    <a:pt x="696408" y="907923"/>
                  </a:lnTo>
                  <a:lnTo>
                    <a:pt x="647941" y="937124"/>
                  </a:lnTo>
                  <a:lnTo>
                    <a:pt x="599169" y="962294"/>
                  </a:lnTo>
                  <a:lnTo>
                    <a:pt x="550378" y="983439"/>
                  </a:lnTo>
                  <a:lnTo>
                    <a:pt x="501854" y="1000565"/>
                  </a:lnTo>
                  <a:lnTo>
                    <a:pt x="453881" y="1013677"/>
                  </a:lnTo>
                  <a:lnTo>
                    <a:pt x="406745" y="1022781"/>
                  </a:lnTo>
                  <a:lnTo>
                    <a:pt x="360730" y="1027882"/>
                  </a:lnTo>
                  <a:lnTo>
                    <a:pt x="316122" y="1028985"/>
                  </a:lnTo>
                  <a:lnTo>
                    <a:pt x="273207" y="1026097"/>
                  </a:lnTo>
                  <a:lnTo>
                    <a:pt x="232269" y="1019224"/>
                  </a:lnTo>
                  <a:lnTo>
                    <a:pt x="193593" y="1008369"/>
                  </a:lnTo>
                  <a:lnTo>
                    <a:pt x="157466" y="993540"/>
                  </a:lnTo>
                  <a:lnTo>
                    <a:pt x="124171" y="974742"/>
                  </a:lnTo>
                  <a:lnTo>
                    <a:pt x="67221" y="925260"/>
                  </a:lnTo>
                  <a:lnTo>
                    <a:pt x="44136" y="894588"/>
                  </a:lnTo>
                  <a:lnTo>
                    <a:pt x="25521" y="861043"/>
                  </a:lnTo>
                  <a:lnTo>
                    <a:pt x="3566" y="788927"/>
                  </a:lnTo>
                  <a:lnTo>
                    <a:pt x="0" y="750885"/>
                  </a:lnTo>
                  <a:lnTo>
                    <a:pt x="1224" y="711872"/>
                  </a:lnTo>
                  <a:lnTo>
                    <a:pt x="7127" y="672151"/>
                  </a:lnTo>
                  <a:lnTo>
                    <a:pt x="17595" y="631988"/>
                  </a:lnTo>
                  <a:lnTo>
                    <a:pt x="32515" y="591645"/>
                  </a:lnTo>
                  <a:lnTo>
                    <a:pt x="51776" y="551387"/>
                  </a:lnTo>
                  <a:lnTo>
                    <a:pt x="75263" y="511478"/>
                  </a:lnTo>
                  <a:lnTo>
                    <a:pt x="102865" y="472182"/>
                  </a:lnTo>
                  <a:lnTo>
                    <a:pt x="134469" y="433762"/>
                  </a:lnTo>
                  <a:lnTo>
                    <a:pt x="169961" y="396483"/>
                  </a:lnTo>
                  <a:lnTo>
                    <a:pt x="209230" y="360609"/>
                  </a:lnTo>
                  <a:lnTo>
                    <a:pt x="252161" y="326404"/>
                  </a:lnTo>
                  <a:lnTo>
                    <a:pt x="298644" y="294132"/>
                  </a:lnTo>
                  <a:lnTo>
                    <a:pt x="347111" y="264863"/>
                  </a:lnTo>
                  <a:lnTo>
                    <a:pt x="395883" y="239634"/>
                  </a:lnTo>
                  <a:lnTo>
                    <a:pt x="444674" y="218438"/>
                  </a:lnTo>
                  <a:lnTo>
                    <a:pt x="493198" y="201269"/>
                  </a:lnTo>
                  <a:lnTo>
                    <a:pt x="541171" y="188120"/>
                  </a:lnTo>
                  <a:lnTo>
                    <a:pt x="588307" y="178985"/>
                  </a:lnTo>
                  <a:lnTo>
                    <a:pt x="634322" y="173859"/>
                  </a:lnTo>
                  <a:lnTo>
                    <a:pt x="678930" y="172735"/>
                  </a:lnTo>
                  <a:lnTo>
                    <a:pt x="721845" y="175607"/>
                  </a:lnTo>
                  <a:lnTo>
                    <a:pt x="762783" y="182469"/>
                  </a:lnTo>
                  <a:lnTo>
                    <a:pt x="801459" y="193315"/>
                  </a:lnTo>
                  <a:lnTo>
                    <a:pt x="837586" y="208139"/>
                  </a:lnTo>
                  <a:lnTo>
                    <a:pt x="870881" y="226933"/>
                  </a:lnTo>
                  <a:lnTo>
                    <a:pt x="927831" y="276413"/>
                  </a:lnTo>
                  <a:lnTo>
                    <a:pt x="950916" y="307086"/>
                  </a:lnTo>
                  <a:close/>
                </a:path>
                <a:path w="995045" h="1029335">
                  <a:moveTo>
                    <a:pt x="752034" y="0"/>
                  </a:moveTo>
                  <a:lnTo>
                    <a:pt x="752034" y="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768458" y="4457791"/>
            <a:ext cx="1400804" cy="1488418"/>
            <a:chOff x="2641600" y="1889989"/>
            <a:chExt cx="883285" cy="938530"/>
          </a:xfrm>
        </p:grpSpPr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5045" y="2086825"/>
              <a:ext cx="427863" cy="34785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7880" y="2207602"/>
              <a:ext cx="398145" cy="32804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1096" y="2348191"/>
              <a:ext cx="382143" cy="31318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641600" y="1889989"/>
              <a:ext cx="883285" cy="938530"/>
            </a:xfrm>
            <a:custGeom>
              <a:avLst/>
              <a:gdLst/>
              <a:ahLst/>
              <a:cxnLst/>
              <a:rect l="l" t="t" r="r" b="b"/>
              <a:pathLst>
                <a:path w="883285" h="938530">
                  <a:moveTo>
                    <a:pt x="592074" y="0"/>
                  </a:moveTo>
                  <a:lnTo>
                    <a:pt x="549406" y="2336"/>
                  </a:lnTo>
                  <a:lnTo>
                    <a:pt x="505797" y="9625"/>
                  </a:lnTo>
                  <a:lnTo>
                    <a:pt x="461576" y="21775"/>
                  </a:lnTo>
                  <a:lnTo>
                    <a:pt x="417074" y="38696"/>
                  </a:lnTo>
                  <a:lnTo>
                    <a:pt x="372618" y="60296"/>
                  </a:lnTo>
                  <a:lnTo>
                    <a:pt x="328537" y="86485"/>
                  </a:lnTo>
                  <a:lnTo>
                    <a:pt x="285162" y="117173"/>
                  </a:lnTo>
                  <a:lnTo>
                    <a:pt x="242821" y="152268"/>
                  </a:lnTo>
                  <a:lnTo>
                    <a:pt x="201844" y="191679"/>
                  </a:lnTo>
                  <a:lnTo>
                    <a:pt x="162560" y="235316"/>
                  </a:lnTo>
                  <a:lnTo>
                    <a:pt x="126380" y="281681"/>
                  </a:lnTo>
                  <a:lnTo>
                    <a:pt x="94670" y="328958"/>
                  </a:lnTo>
                  <a:lnTo>
                    <a:pt x="67462" y="376808"/>
                  </a:lnTo>
                  <a:lnTo>
                    <a:pt x="44785" y="424893"/>
                  </a:lnTo>
                  <a:lnTo>
                    <a:pt x="26670" y="472877"/>
                  </a:lnTo>
                  <a:lnTo>
                    <a:pt x="13147" y="520420"/>
                  </a:lnTo>
                  <a:lnTo>
                    <a:pt x="4246" y="567185"/>
                  </a:lnTo>
                  <a:lnTo>
                    <a:pt x="0" y="612834"/>
                  </a:lnTo>
                  <a:lnTo>
                    <a:pt x="436" y="657029"/>
                  </a:lnTo>
                  <a:lnTo>
                    <a:pt x="5588" y="699431"/>
                  </a:lnTo>
                  <a:lnTo>
                    <a:pt x="15483" y="739703"/>
                  </a:lnTo>
                  <a:lnTo>
                    <a:pt x="30154" y="777507"/>
                  </a:lnTo>
                  <a:lnTo>
                    <a:pt x="49631" y="812505"/>
                  </a:lnTo>
                  <a:lnTo>
                    <a:pt x="73944" y="844358"/>
                  </a:lnTo>
                  <a:lnTo>
                    <a:pt x="103124" y="872729"/>
                  </a:lnTo>
                  <a:lnTo>
                    <a:pt x="136078" y="896514"/>
                  </a:lnTo>
                  <a:lnTo>
                    <a:pt x="171630" y="914893"/>
                  </a:lnTo>
                  <a:lnTo>
                    <a:pt x="209450" y="927956"/>
                  </a:lnTo>
                  <a:lnTo>
                    <a:pt x="249208" y="935795"/>
                  </a:lnTo>
                  <a:lnTo>
                    <a:pt x="290576" y="938501"/>
                  </a:lnTo>
                  <a:lnTo>
                    <a:pt x="333223" y="936164"/>
                  </a:lnTo>
                  <a:lnTo>
                    <a:pt x="376822" y="928876"/>
                  </a:lnTo>
                  <a:lnTo>
                    <a:pt x="421042" y="916725"/>
                  </a:lnTo>
                  <a:lnTo>
                    <a:pt x="465555" y="899805"/>
                  </a:lnTo>
                  <a:lnTo>
                    <a:pt x="510032" y="878205"/>
                  </a:lnTo>
                  <a:lnTo>
                    <a:pt x="554142" y="852015"/>
                  </a:lnTo>
                  <a:lnTo>
                    <a:pt x="597558" y="821328"/>
                  </a:lnTo>
                  <a:lnTo>
                    <a:pt x="639949" y="786233"/>
                  </a:lnTo>
                  <a:lnTo>
                    <a:pt x="680988" y="746822"/>
                  </a:lnTo>
                  <a:lnTo>
                    <a:pt x="720344" y="703184"/>
                  </a:lnTo>
                  <a:lnTo>
                    <a:pt x="756457" y="656815"/>
                  </a:lnTo>
                  <a:lnTo>
                    <a:pt x="788118" y="609526"/>
                  </a:lnTo>
                  <a:lnTo>
                    <a:pt x="815295" y="561657"/>
                  </a:lnTo>
                  <a:lnTo>
                    <a:pt x="837954" y="513548"/>
                  </a:lnTo>
                  <a:lnTo>
                    <a:pt x="856064" y="465539"/>
                  </a:lnTo>
                  <a:lnTo>
                    <a:pt x="869592" y="417971"/>
                  </a:lnTo>
                  <a:lnTo>
                    <a:pt x="878505" y="371183"/>
                  </a:lnTo>
                  <a:lnTo>
                    <a:pt x="882771" y="325515"/>
                  </a:lnTo>
                  <a:lnTo>
                    <a:pt x="882357" y="281308"/>
                  </a:lnTo>
                  <a:lnTo>
                    <a:pt x="877231" y="238901"/>
                  </a:lnTo>
                  <a:lnTo>
                    <a:pt x="867360" y="198634"/>
                  </a:lnTo>
                  <a:lnTo>
                    <a:pt x="852712" y="160848"/>
                  </a:lnTo>
                  <a:lnTo>
                    <a:pt x="833254" y="125882"/>
                  </a:lnTo>
                  <a:lnTo>
                    <a:pt x="808954" y="94076"/>
                  </a:lnTo>
                  <a:lnTo>
                    <a:pt x="779780" y="65771"/>
                  </a:lnTo>
                  <a:lnTo>
                    <a:pt x="746753" y="41987"/>
                  </a:lnTo>
                  <a:lnTo>
                    <a:pt x="711141" y="23608"/>
                  </a:lnTo>
                  <a:lnTo>
                    <a:pt x="673270" y="10545"/>
                  </a:lnTo>
                  <a:lnTo>
                    <a:pt x="633471" y="2705"/>
                  </a:lnTo>
                  <a:lnTo>
                    <a:pt x="592074" y="0"/>
                  </a:lnTo>
                  <a:close/>
                </a:path>
              </a:pathLst>
            </a:custGeom>
            <a:solidFill>
              <a:srgbClr val="719ECE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47" name="object 47"/>
            <p:cNvSpPr/>
            <p:nvPr/>
          </p:nvSpPr>
          <p:spPr>
            <a:xfrm>
              <a:off x="2641600" y="1889989"/>
              <a:ext cx="883285" cy="938530"/>
            </a:xfrm>
            <a:custGeom>
              <a:avLst/>
              <a:gdLst/>
              <a:ahLst/>
              <a:cxnLst/>
              <a:rect l="l" t="t" r="r" b="b"/>
              <a:pathLst>
                <a:path w="883285" h="938530">
                  <a:moveTo>
                    <a:pt x="779780" y="65771"/>
                  </a:moveTo>
                  <a:lnTo>
                    <a:pt x="808954" y="94076"/>
                  </a:lnTo>
                  <a:lnTo>
                    <a:pt x="833254" y="125882"/>
                  </a:lnTo>
                  <a:lnTo>
                    <a:pt x="852712" y="160848"/>
                  </a:lnTo>
                  <a:lnTo>
                    <a:pt x="867360" y="198634"/>
                  </a:lnTo>
                  <a:lnTo>
                    <a:pt x="877231" y="238901"/>
                  </a:lnTo>
                  <a:lnTo>
                    <a:pt x="882357" y="281308"/>
                  </a:lnTo>
                  <a:lnTo>
                    <a:pt x="882771" y="325515"/>
                  </a:lnTo>
                  <a:lnTo>
                    <a:pt x="878505" y="371183"/>
                  </a:lnTo>
                  <a:lnTo>
                    <a:pt x="869592" y="417971"/>
                  </a:lnTo>
                  <a:lnTo>
                    <a:pt x="856064" y="465539"/>
                  </a:lnTo>
                  <a:lnTo>
                    <a:pt x="837954" y="513548"/>
                  </a:lnTo>
                  <a:lnTo>
                    <a:pt x="815295" y="561657"/>
                  </a:lnTo>
                  <a:lnTo>
                    <a:pt x="788118" y="609526"/>
                  </a:lnTo>
                  <a:lnTo>
                    <a:pt x="756457" y="656815"/>
                  </a:lnTo>
                  <a:lnTo>
                    <a:pt x="720344" y="703184"/>
                  </a:lnTo>
                  <a:lnTo>
                    <a:pt x="680988" y="746822"/>
                  </a:lnTo>
                  <a:lnTo>
                    <a:pt x="639949" y="786233"/>
                  </a:lnTo>
                  <a:lnTo>
                    <a:pt x="597558" y="821328"/>
                  </a:lnTo>
                  <a:lnTo>
                    <a:pt x="554142" y="852015"/>
                  </a:lnTo>
                  <a:lnTo>
                    <a:pt x="510032" y="878205"/>
                  </a:lnTo>
                  <a:lnTo>
                    <a:pt x="465555" y="899805"/>
                  </a:lnTo>
                  <a:lnTo>
                    <a:pt x="421042" y="916725"/>
                  </a:lnTo>
                  <a:lnTo>
                    <a:pt x="376822" y="928876"/>
                  </a:lnTo>
                  <a:lnTo>
                    <a:pt x="333223" y="936164"/>
                  </a:lnTo>
                  <a:lnTo>
                    <a:pt x="290576" y="938501"/>
                  </a:lnTo>
                  <a:lnTo>
                    <a:pt x="249208" y="935795"/>
                  </a:lnTo>
                  <a:lnTo>
                    <a:pt x="209450" y="927956"/>
                  </a:lnTo>
                  <a:lnTo>
                    <a:pt x="171630" y="914893"/>
                  </a:lnTo>
                  <a:lnTo>
                    <a:pt x="136078" y="896514"/>
                  </a:lnTo>
                  <a:lnTo>
                    <a:pt x="103124" y="872729"/>
                  </a:lnTo>
                  <a:lnTo>
                    <a:pt x="73944" y="844358"/>
                  </a:lnTo>
                  <a:lnTo>
                    <a:pt x="49631" y="812505"/>
                  </a:lnTo>
                  <a:lnTo>
                    <a:pt x="30154" y="777507"/>
                  </a:lnTo>
                  <a:lnTo>
                    <a:pt x="15483" y="739703"/>
                  </a:lnTo>
                  <a:lnTo>
                    <a:pt x="5588" y="699431"/>
                  </a:lnTo>
                  <a:lnTo>
                    <a:pt x="436" y="657029"/>
                  </a:lnTo>
                  <a:lnTo>
                    <a:pt x="0" y="612834"/>
                  </a:lnTo>
                  <a:lnTo>
                    <a:pt x="4246" y="567185"/>
                  </a:lnTo>
                  <a:lnTo>
                    <a:pt x="13147" y="520420"/>
                  </a:lnTo>
                  <a:lnTo>
                    <a:pt x="26670" y="472877"/>
                  </a:lnTo>
                  <a:lnTo>
                    <a:pt x="44785" y="424893"/>
                  </a:lnTo>
                  <a:lnTo>
                    <a:pt x="67462" y="376808"/>
                  </a:lnTo>
                  <a:lnTo>
                    <a:pt x="94670" y="328958"/>
                  </a:lnTo>
                  <a:lnTo>
                    <a:pt x="126380" y="281681"/>
                  </a:lnTo>
                  <a:lnTo>
                    <a:pt x="162560" y="235316"/>
                  </a:lnTo>
                  <a:lnTo>
                    <a:pt x="201844" y="191679"/>
                  </a:lnTo>
                  <a:lnTo>
                    <a:pt x="242821" y="152268"/>
                  </a:lnTo>
                  <a:lnTo>
                    <a:pt x="285162" y="117173"/>
                  </a:lnTo>
                  <a:lnTo>
                    <a:pt x="328537" y="86485"/>
                  </a:lnTo>
                  <a:lnTo>
                    <a:pt x="372618" y="60296"/>
                  </a:lnTo>
                  <a:lnTo>
                    <a:pt x="417074" y="38696"/>
                  </a:lnTo>
                  <a:lnTo>
                    <a:pt x="461576" y="21775"/>
                  </a:lnTo>
                  <a:lnTo>
                    <a:pt x="505797" y="9625"/>
                  </a:lnTo>
                  <a:lnTo>
                    <a:pt x="549406" y="2336"/>
                  </a:lnTo>
                  <a:lnTo>
                    <a:pt x="592074" y="0"/>
                  </a:lnTo>
                  <a:lnTo>
                    <a:pt x="633471" y="2705"/>
                  </a:lnTo>
                  <a:lnTo>
                    <a:pt x="673270" y="10545"/>
                  </a:lnTo>
                  <a:lnTo>
                    <a:pt x="711141" y="23608"/>
                  </a:lnTo>
                  <a:lnTo>
                    <a:pt x="746753" y="41987"/>
                  </a:lnTo>
                  <a:lnTo>
                    <a:pt x="779780" y="65771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337294" y="4728989"/>
            <a:ext cx="620342" cy="195215"/>
          </a:xfrm>
          <a:prstGeom prst="rect">
            <a:avLst/>
          </a:prstGeom>
        </p:spPr>
        <p:txBody>
          <a:bodyPr vert="horz" wrap="square" lIns="0" tIns="24163" rIns="0" bIns="0" rtlCol="0">
            <a:spAutoFit/>
          </a:bodyPr>
          <a:lstStyle/>
          <a:p>
            <a:pPr marL="20136">
              <a:spcBef>
                <a:spcPts val="190"/>
              </a:spcBef>
            </a:pPr>
            <a:r>
              <a:rPr sz="1110" dirty="0">
                <a:latin typeface="Arial MT"/>
                <a:cs typeface="Arial MT"/>
              </a:rPr>
              <a:t>Cl</a:t>
            </a:r>
            <a:r>
              <a:rPr sz="1110" spc="8" dirty="0">
                <a:latin typeface="Arial MT"/>
                <a:cs typeface="Arial MT"/>
              </a:rPr>
              <a:t>uster </a:t>
            </a:r>
            <a:r>
              <a:rPr sz="1110" spc="16" dirty="0">
                <a:latin typeface="Arial MT"/>
                <a:cs typeface="Arial MT"/>
              </a:rPr>
              <a:t>1</a:t>
            </a:r>
            <a:endParaRPr sz="111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72110" y="4766281"/>
            <a:ext cx="620342" cy="195215"/>
          </a:xfrm>
          <a:prstGeom prst="rect">
            <a:avLst/>
          </a:prstGeom>
        </p:spPr>
        <p:txBody>
          <a:bodyPr vert="horz" wrap="square" lIns="0" tIns="24163" rIns="0" bIns="0" rtlCol="0">
            <a:spAutoFit/>
          </a:bodyPr>
          <a:lstStyle/>
          <a:p>
            <a:pPr marL="20136">
              <a:spcBef>
                <a:spcPts val="190"/>
              </a:spcBef>
            </a:pPr>
            <a:r>
              <a:rPr sz="1110" dirty="0">
                <a:latin typeface="Arial MT"/>
                <a:cs typeface="Arial MT"/>
              </a:rPr>
              <a:t>Cl</a:t>
            </a:r>
            <a:r>
              <a:rPr sz="1110" spc="8" dirty="0">
                <a:latin typeface="Arial MT"/>
                <a:cs typeface="Arial MT"/>
              </a:rPr>
              <a:t>uster </a:t>
            </a:r>
            <a:r>
              <a:rPr sz="1110" spc="16" dirty="0">
                <a:latin typeface="Arial MT"/>
                <a:cs typeface="Arial MT"/>
              </a:rPr>
              <a:t>2</a:t>
            </a:r>
            <a:endParaRPr sz="1110" dirty="0">
              <a:latin typeface="Arial MT"/>
              <a:cs typeface="Arial M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84ABA1-C828-0CFA-0B5C-C8F5C7F87F04}"/>
              </a:ext>
            </a:extLst>
          </p:cNvPr>
          <p:cNvSpPr txBox="1"/>
          <p:nvPr/>
        </p:nvSpPr>
        <p:spPr>
          <a:xfrm>
            <a:off x="5405773" y="2692561"/>
            <a:ext cx="4572000" cy="574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219" marR="13088" indent="-305053" algn="ctr">
              <a:lnSpc>
                <a:spcPts val="1378"/>
              </a:lnSpc>
              <a:spcBef>
                <a:spcPts val="880"/>
              </a:spcBef>
            </a:pPr>
            <a:r>
              <a:rPr lang="en-US" spc="24" dirty="0">
                <a:latin typeface="Arial MT"/>
                <a:cs typeface="Arial MT"/>
              </a:rPr>
              <a:t>Clustering</a:t>
            </a:r>
          </a:p>
          <a:p>
            <a:pPr marL="330219" marR="13088" indent="-305053" algn="ctr">
              <a:lnSpc>
                <a:spcPts val="1378"/>
              </a:lnSpc>
              <a:spcBef>
                <a:spcPts val="880"/>
              </a:spcBef>
            </a:pPr>
            <a:r>
              <a:rPr lang="en-US" spc="24" dirty="0">
                <a:latin typeface="Arial MT"/>
                <a:cs typeface="Arial MT"/>
              </a:rPr>
              <a:t>Model</a:t>
            </a:r>
            <a:endParaRPr lang="en-US" dirty="0">
              <a:latin typeface="Arial MT"/>
              <a:cs typeface="Arial MT"/>
            </a:endParaRPr>
          </a:p>
        </p:txBody>
      </p:sp>
      <p:sp>
        <p:nvSpPr>
          <p:cNvPr id="56" name="object 48">
            <a:extLst>
              <a:ext uri="{FF2B5EF4-FFF2-40B4-BE49-F238E27FC236}">
                <a16:creationId xmlns:a16="http://schemas.microsoft.com/office/drawing/2014/main" id="{3EFE1FE3-B651-61EE-2C36-99A8241E949E}"/>
              </a:ext>
            </a:extLst>
          </p:cNvPr>
          <p:cNvSpPr/>
          <p:nvPr/>
        </p:nvSpPr>
        <p:spPr>
          <a:xfrm rot="16200000">
            <a:off x="6433569" y="2490571"/>
            <a:ext cx="322256" cy="806644"/>
          </a:xfrm>
          <a:custGeom>
            <a:avLst/>
            <a:gdLst/>
            <a:ahLst/>
            <a:cxnLst/>
            <a:rect l="l" t="t" r="r" b="b"/>
            <a:pathLst>
              <a:path w="203200" h="508635">
                <a:moveTo>
                  <a:pt x="0" y="379476"/>
                </a:moveTo>
                <a:lnTo>
                  <a:pt x="99441" y="508254"/>
                </a:lnTo>
                <a:lnTo>
                  <a:pt x="203073" y="382905"/>
                </a:lnTo>
                <a:lnTo>
                  <a:pt x="152400" y="382143"/>
                </a:lnTo>
                <a:lnTo>
                  <a:pt x="152430" y="380238"/>
                </a:lnTo>
                <a:lnTo>
                  <a:pt x="50673" y="380238"/>
                </a:lnTo>
                <a:lnTo>
                  <a:pt x="0" y="379476"/>
                </a:lnTo>
                <a:close/>
              </a:path>
              <a:path w="203200" h="508635">
                <a:moveTo>
                  <a:pt x="57150" y="0"/>
                </a:moveTo>
                <a:lnTo>
                  <a:pt x="50673" y="380238"/>
                </a:lnTo>
                <a:lnTo>
                  <a:pt x="152430" y="380238"/>
                </a:lnTo>
                <a:lnTo>
                  <a:pt x="158496" y="1524"/>
                </a:lnTo>
                <a:lnTo>
                  <a:pt x="57150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 sz="2855"/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15.png">
            <a:extLst>
              <a:ext uri="{FF2B5EF4-FFF2-40B4-BE49-F238E27FC236}">
                <a16:creationId xmlns:a16="http://schemas.microsoft.com/office/drawing/2014/main" id="{EBB572BC-9DED-E6B7-A351-823156B5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980" y="3714750"/>
            <a:ext cx="2263477" cy="20688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278694-F341-CF2C-D26C-4EA27DD3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in Supervised vs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ECAC-2C8D-6AFA-6D9D-64B1F73F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Supervised learning</a:t>
            </a:r>
          </a:p>
          <a:p>
            <a:r>
              <a:rPr lang="en-US" dirty="0"/>
              <a:t>A loss function is used to choose a particular model with the </a:t>
            </a:r>
            <a:r>
              <a:rPr lang="en-US" dirty="0">
                <a:solidFill>
                  <a:srgbClr val="C00000"/>
                </a:solidFill>
              </a:rPr>
              <a:t>lowest loss</a:t>
            </a:r>
            <a:r>
              <a:rPr lang="en-US" dirty="0"/>
              <a:t> value</a:t>
            </a:r>
          </a:p>
          <a:p>
            <a:r>
              <a:rPr lang="en-US" dirty="0"/>
              <a:t>After training and testing the model, we don’t care about the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Unsupervised learning</a:t>
            </a:r>
          </a:p>
          <a:p>
            <a:r>
              <a:rPr lang="en-US" dirty="0"/>
              <a:t>A loss function characterizes what the data looks like</a:t>
            </a:r>
          </a:p>
          <a:p>
            <a:r>
              <a:rPr lang="en-US" dirty="0">
                <a:solidFill>
                  <a:srgbClr val="C00000"/>
                </a:solidFill>
              </a:rPr>
              <a:t>The loss function is our data model, and is itself our primary goal</a:t>
            </a:r>
          </a:p>
        </p:txBody>
      </p:sp>
    </p:spTree>
    <p:extLst>
      <p:ext uri="{BB962C8B-B14F-4D97-AF65-F5344CB8AC3E}">
        <p14:creationId xmlns:p14="http://schemas.microsoft.com/office/powerpoint/2010/main" val="1227621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29E5-8204-BDEF-CBFC-4B72781F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2A02-DF0E-FB06-AD3F-A13FBDCC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014"/>
            <a:ext cx="10515600" cy="5123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Group shirts into two size groups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1- algorithm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Find two groups of shirts in a way that minimize the loss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2- Loss Function:</a:t>
            </a:r>
          </a:p>
          <a:p>
            <a:pPr marL="0" indent="0">
              <a:buNone/>
            </a:pPr>
            <a:r>
              <a:rPr lang="en-US" dirty="0"/>
              <a:t>Goal: </a:t>
            </a:r>
            <a:r>
              <a:rPr lang="en-US" dirty="0">
                <a:solidFill>
                  <a:srgbClr val="C00000"/>
                </a:solidFill>
              </a:rPr>
              <a:t>less difference </a:t>
            </a:r>
            <a:r>
              <a:rPr lang="en-US" dirty="0"/>
              <a:t>in sizes of each group of shirts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Loss Function = ABS (Neck size – Average Neck size in the Group)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A close-up of a shirt&#10;&#10;Description automatically generated">
            <a:extLst>
              <a:ext uri="{FF2B5EF4-FFF2-40B4-BE49-F238E27FC236}">
                <a16:creationId xmlns:a16="http://schemas.microsoft.com/office/drawing/2014/main" id="{CF4D833F-E71D-3248-6904-CED71FFD9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517014"/>
            <a:ext cx="1874519" cy="14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5157-AC60-C44B-58A9-0ECE71AE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93C4-D72B-D463-B1FA-692275F1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3- Training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Grouping 1: Shirt 1,2 in group 1 and Shirt 3 in group2:</a:t>
            </a:r>
          </a:p>
          <a:p>
            <a:pPr marL="0" indent="0">
              <a:buNone/>
            </a:pPr>
            <a:r>
              <a:rPr lang="en-US" dirty="0"/>
              <a:t>Average group1 = 16, Average group2 = 15</a:t>
            </a:r>
          </a:p>
          <a:p>
            <a:pPr marL="0" indent="0">
              <a:buNone/>
            </a:pPr>
            <a:r>
              <a:rPr lang="en-US" dirty="0"/>
              <a:t>Average Loss = (</a:t>
            </a:r>
            <a:r>
              <a:rPr lang="en-US" dirty="0">
                <a:highlight>
                  <a:srgbClr val="FF0000"/>
                </a:highlight>
              </a:rPr>
              <a:t>abs(18-16) </a:t>
            </a:r>
            <a:r>
              <a:rPr lang="en-US" dirty="0"/>
              <a:t>+ </a:t>
            </a:r>
            <a:r>
              <a:rPr lang="en-US" dirty="0">
                <a:highlight>
                  <a:srgbClr val="00FF00"/>
                </a:highlight>
              </a:rPr>
              <a:t>abs(14-16)</a:t>
            </a:r>
            <a:r>
              <a:rPr lang="en-US" dirty="0"/>
              <a:t> + </a:t>
            </a:r>
            <a:r>
              <a:rPr lang="en-US" dirty="0">
                <a:highlight>
                  <a:srgbClr val="00FFFF"/>
                </a:highlight>
              </a:rPr>
              <a:t>abs(15-15)</a:t>
            </a:r>
            <a:r>
              <a:rPr lang="en-US" dirty="0"/>
              <a:t>)/3 = 4/3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Grouping 2: Shirt 1,3 in group 1 and Shirt 2 in group2 :</a:t>
            </a:r>
          </a:p>
          <a:p>
            <a:pPr marL="0" indent="0">
              <a:buNone/>
            </a:pPr>
            <a:r>
              <a:rPr lang="en-US" dirty="0"/>
              <a:t>Average group1 = 16.5, Average group2 = 14</a:t>
            </a:r>
          </a:p>
          <a:p>
            <a:pPr marL="0" indent="0">
              <a:buNone/>
            </a:pPr>
            <a:r>
              <a:rPr lang="en-US" dirty="0"/>
              <a:t>Average Loss = (</a:t>
            </a:r>
            <a:r>
              <a:rPr lang="en-US" dirty="0">
                <a:highlight>
                  <a:srgbClr val="FF0000"/>
                </a:highlight>
              </a:rPr>
              <a:t>abs(18-16.5) </a:t>
            </a:r>
            <a:r>
              <a:rPr lang="en-US" dirty="0"/>
              <a:t>+ </a:t>
            </a:r>
            <a:r>
              <a:rPr lang="en-US" dirty="0">
                <a:highlight>
                  <a:srgbClr val="00FFFF"/>
                </a:highlight>
              </a:rPr>
              <a:t>abs(15-16.5)</a:t>
            </a:r>
            <a:r>
              <a:rPr lang="en-US" dirty="0"/>
              <a:t> + </a:t>
            </a:r>
            <a:r>
              <a:rPr lang="en-US" dirty="0">
                <a:highlight>
                  <a:srgbClr val="00FF00"/>
                </a:highlight>
              </a:rPr>
              <a:t>abs(14-14)</a:t>
            </a:r>
            <a:r>
              <a:rPr lang="en-US" dirty="0"/>
              <a:t>)/3= 3/3=1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Grouping 3</a:t>
            </a:r>
            <a:r>
              <a:rPr lang="en-US" dirty="0"/>
              <a:t>: Shirt 2,3 in group 1 and Shirt 1 in group2 :</a:t>
            </a:r>
          </a:p>
          <a:p>
            <a:pPr marL="0" indent="0">
              <a:buNone/>
            </a:pPr>
            <a:r>
              <a:rPr lang="en-US" dirty="0"/>
              <a:t>Average group1 = 14.5, Average group2 = 18</a:t>
            </a:r>
          </a:p>
          <a:p>
            <a:pPr marL="0" indent="0">
              <a:buNone/>
            </a:pPr>
            <a:r>
              <a:rPr lang="en-US" dirty="0"/>
              <a:t>Average Loss = (</a:t>
            </a:r>
            <a:r>
              <a:rPr lang="en-US" dirty="0">
                <a:highlight>
                  <a:srgbClr val="00FF00"/>
                </a:highlight>
              </a:rPr>
              <a:t>abs(14-14.5) </a:t>
            </a:r>
            <a:r>
              <a:rPr lang="en-US" dirty="0"/>
              <a:t>+ </a:t>
            </a:r>
            <a:r>
              <a:rPr lang="en-US" dirty="0">
                <a:highlight>
                  <a:srgbClr val="00FFFF"/>
                </a:highlight>
              </a:rPr>
              <a:t>abs(15-14.5)</a:t>
            </a:r>
            <a:r>
              <a:rPr lang="en-US" dirty="0"/>
              <a:t> + </a:t>
            </a:r>
            <a:r>
              <a:rPr lang="en-US" dirty="0">
                <a:highlight>
                  <a:srgbClr val="FF0000"/>
                </a:highlight>
              </a:rPr>
              <a:t>abs(18-18)</a:t>
            </a:r>
            <a:r>
              <a:rPr lang="en-US" dirty="0"/>
              <a:t>)/3= 1/3=0.33 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 The least loss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2D43B-61AD-941D-6471-A9EC7251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487" y="1953759"/>
            <a:ext cx="2881313" cy="1746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3652B-C4F4-4319-A7FB-78C5DBE7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455" y="4565967"/>
            <a:ext cx="1838325" cy="1114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024D5-CA6F-6689-F2D1-5BB8577E6A1B}"/>
              </a:ext>
            </a:extLst>
          </p:cNvPr>
          <p:cNvSpPr txBox="1"/>
          <p:nvPr/>
        </p:nvSpPr>
        <p:spPr>
          <a:xfrm>
            <a:off x="9368313" y="1516959"/>
            <a:ext cx="258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Feature (With no Label)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E38661-1874-3E70-065E-3E9475981FDD}"/>
              </a:ext>
            </a:extLst>
          </p:cNvPr>
          <p:cNvCxnSpPr>
            <a:cxnSpLocks/>
          </p:cNvCxnSpPr>
          <p:nvPr/>
        </p:nvCxnSpPr>
        <p:spPr>
          <a:xfrm>
            <a:off x="7155180" y="5177790"/>
            <a:ext cx="2962275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16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Course 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Graduate Level CSYE 6200 Minimum Grade of B- or Undergraduate Level INFO 5100 Minimum Grade of B- or Graduate Level INFO 5100 Minimum Grade of B-</a:t>
            </a:r>
          </a:p>
          <a:p>
            <a:endParaRPr lang="en-US" dirty="0"/>
          </a:p>
          <a:p>
            <a:r>
              <a:rPr lang="en-US" dirty="0"/>
              <a:t>Statistics and Linear Algebra</a:t>
            </a:r>
          </a:p>
          <a:p>
            <a:endParaRPr lang="en-US" dirty="0"/>
          </a:p>
          <a:p>
            <a:r>
              <a:rPr lang="en-US" dirty="0"/>
              <a:t>Basic Programing proficiency</a:t>
            </a:r>
          </a:p>
          <a:p>
            <a:pPr lvl="1"/>
            <a:r>
              <a:rPr lang="en-US" dirty="0"/>
              <a:t>Python is used as primary programing languages in this class but other programing languages such as R, Java, and C# are also acceptable.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5F7ED7C0-9AEA-4F4A-BC37-D84FB4BBF6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942" y="-735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Semi Supervised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3689" y="1344707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/>
              <a:t>Labeled data is limited</a:t>
            </a:r>
            <a:endParaRPr lang="is-IS" sz="1600" dirty="0"/>
          </a:p>
          <a:p>
            <a:r>
              <a:rPr lang="is-IS" sz="1800" dirty="0"/>
              <a:t>Finding </a:t>
            </a:r>
            <a:r>
              <a:rPr lang="is-IS" sz="1800" i="1" dirty="0">
                <a:solidFill>
                  <a:srgbClr val="C00000"/>
                </a:solidFill>
              </a:rPr>
              <a:t>representations</a:t>
            </a:r>
            <a:r>
              <a:rPr lang="is-IS" sz="1800" dirty="0"/>
              <a:t> for supervised or other unsupervised models</a:t>
            </a:r>
            <a:endParaRPr lang="en-US" sz="1800" dirty="0"/>
          </a:p>
        </p:txBody>
      </p:sp>
      <p:sp>
        <p:nvSpPr>
          <p:cNvPr id="5" name="Down Arrow 3">
            <a:extLst>
              <a:ext uri="{FF2B5EF4-FFF2-40B4-BE49-F238E27FC236}">
                <a16:creationId xmlns:a16="http://schemas.microsoft.com/office/drawing/2014/main" id="{340395BB-053C-4DCA-CE8B-A22273344CE2}"/>
              </a:ext>
            </a:extLst>
          </p:cNvPr>
          <p:cNvSpPr/>
          <p:nvPr/>
        </p:nvSpPr>
        <p:spPr>
          <a:xfrm rot="16200000">
            <a:off x="6183862" y="2990735"/>
            <a:ext cx="762286" cy="762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4">
            <a:extLst>
              <a:ext uri="{FF2B5EF4-FFF2-40B4-BE49-F238E27FC236}">
                <a16:creationId xmlns:a16="http://schemas.microsoft.com/office/drawing/2014/main" id="{185F1B2D-1B43-7964-D62B-3DD6D712FFE7}"/>
              </a:ext>
            </a:extLst>
          </p:cNvPr>
          <p:cNvSpPr/>
          <p:nvPr/>
        </p:nvSpPr>
        <p:spPr>
          <a:xfrm rot="5234415">
            <a:off x="5896644" y="4723563"/>
            <a:ext cx="762286" cy="762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528E7-714D-5B89-3316-6C91D5A551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48" y="3142150"/>
            <a:ext cx="2337140" cy="289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77D877-986C-0839-C85A-EFAA701FF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340" y="4449743"/>
            <a:ext cx="2911915" cy="16961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EEB6BB-E926-345A-6FED-AF0526E3F165}"/>
              </a:ext>
            </a:extLst>
          </p:cNvPr>
          <p:cNvSpPr/>
          <p:nvPr/>
        </p:nvSpPr>
        <p:spPr>
          <a:xfrm>
            <a:off x="5996225" y="2698411"/>
            <a:ext cx="36119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600" b="1" dirty="0"/>
              <a:t>Hierarchical Clustering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EC216B-007C-D50F-9A79-8F287EC86ECD}"/>
              </a:ext>
            </a:extLst>
          </p:cNvPr>
          <p:cNvSpPr/>
          <p:nvPr/>
        </p:nvSpPr>
        <p:spPr>
          <a:xfrm>
            <a:off x="-328467" y="4060678"/>
            <a:ext cx="57847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400" b="1" dirty="0"/>
              <a:t>Using labeled data in other ML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5141B-1E06-5D7C-E575-87BBC6D529C7}"/>
              </a:ext>
            </a:extLst>
          </p:cNvPr>
          <p:cNvSpPr/>
          <p:nvPr/>
        </p:nvSpPr>
        <p:spPr>
          <a:xfrm>
            <a:off x="2348547" y="2659155"/>
            <a:ext cx="26210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en-US" sz="1400" b="1" dirty="0"/>
              <a:t>Unlabeled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B2996C-79AD-F3F2-A645-B0B201C56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689" y="2997224"/>
            <a:ext cx="3611934" cy="9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5141" y="712429"/>
            <a:ext cx="8884371" cy="470646"/>
          </a:xfrm>
          <a:prstGeom prst="rect">
            <a:avLst/>
          </a:prstGeom>
        </p:spPr>
        <p:txBody>
          <a:bodyPr vert="horz" wrap="square" lIns="0" tIns="27182" rIns="0" bIns="0" rtlCol="0" anchor="ctr">
            <a:spAutoFit/>
          </a:bodyPr>
          <a:lstStyle/>
          <a:p>
            <a:pPr marL="20136">
              <a:spcBef>
                <a:spcPts val="214"/>
              </a:spcBef>
            </a:pPr>
            <a:r>
              <a:rPr lang="en-US" sz="3200" spc="16" dirty="0">
                <a:latin typeface="Arial"/>
                <a:cs typeface="Arial"/>
              </a:rPr>
              <a:t>Some</a:t>
            </a:r>
            <a:r>
              <a:rPr lang="en-US" sz="3200" spc="-40" dirty="0"/>
              <a:t> </a:t>
            </a:r>
            <a:r>
              <a:rPr lang="en-US" sz="3200" spc="16" dirty="0">
                <a:latin typeface="Arial"/>
                <a:cs typeface="Arial"/>
              </a:rPr>
              <a:t>Unsupervised Approaches</a:t>
            </a:r>
            <a:endParaRPr sz="3200" spc="-63" dirty="0"/>
          </a:p>
        </p:txBody>
      </p:sp>
      <p:sp>
        <p:nvSpPr>
          <p:cNvPr id="3" name="object 3"/>
          <p:cNvSpPr txBox="1"/>
          <p:nvPr/>
        </p:nvSpPr>
        <p:spPr>
          <a:xfrm>
            <a:off x="2559228" y="1942055"/>
            <a:ext cx="2062435" cy="1180849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R="33225" algn="ctr">
              <a:spcBef>
                <a:spcPts val="206"/>
              </a:spcBef>
            </a:pPr>
            <a:r>
              <a:rPr sz="952" b="1" u="sng" spc="16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Clustering</a:t>
            </a:r>
            <a:endParaRPr sz="952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952" dirty="0">
              <a:latin typeface="Arial"/>
              <a:cs typeface="Arial"/>
            </a:endParaRPr>
          </a:p>
          <a:p>
            <a:pPr marL="20136" marR="8053" algn="just">
              <a:lnSpc>
                <a:spcPct val="98000"/>
              </a:lnSpc>
            </a:pPr>
            <a:r>
              <a:rPr sz="952" spc="16" dirty="0">
                <a:latin typeface="Arial MT"/>
                <a:cs typeface="Arial MT"/>
              </a:rPr>
              <a:t>Learn the </a:t>
            </a:r>
            <a:r>
              <a:rPr sz="952" spc="-246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grouping structure for </a:t>
            </a:r>
            <a:r>
              <a:rPr sz="952" spc="24" dirty="0">
                <a:latin typeface="Arial MT"/>
                <a:cs typeface="Arial MT"/>
              </a:rPr>
              <a:t>a </a:t>
            </a:r>
            <a:r>
              <a:rPr sz="952" spc="16" dirty="0">
                <a:latin typeface="Arial MT"/>
                <a:cs typeface="Arial MT"/>
              </a:rPr>
              <a:t>given set </a:t>
            </a:r>
            <a:r>
              <a:rPr sz="952" spc="8" dirty="0">
                <a:latin typeface="Arial MT"/>
                <a:cs typeface="Arial MT"/>
              </a:rPr>
              <a:t>of </a:t>
            </a:r>
            <a:r>
              <a:rPr sz="952" spc="-246" dirty="0">
                <a:latin typeface="Arial MT"/>
                <a:cs typeface="Arial MT"/>
              </a:rPr>
              <a:t> </a:t>
            </a:r>
            <a:r>
              <a:rPr sz="952" spc="16" dirty="0">
                <a:latin typeface="Arial MT"/>
                <a:cs typeface="Arial MT"/>
              </a:rPr>
              <a:t>unlabeled</a:t>
            </a:r>
            <a:r>
              <a:rPr sz="952" dirty="0">
                <a:latin typeface="Arial MT"/>
                <a:cs typeface="Arial MT"/>
              </a:rPr>
              <a:t> </a:t>
            </a:r>
            <a:r>
              <a:rPr sz="952" spc="8" dirty="0">
                <a:latin typeface="Arial MT"/>
                <a:cs typeface="Arial MT"/>
              </a:rPr>
              <a:t>inputs</a:t>
            </a:r>
            <a:endParaRPr lang="en-US" sz="952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endParaRPr lang="en-US" sz="952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endParaRPr lang="en-US" sz="952" spc="8" dirty="0">
              <a:latin typeface="Arial MT"/>
              <a:cs typeface="Arial MT"/>
            </a:endParaRPr>
          </a:p>
          <a:p>
            <a:pPr marL="20136" marR="8053" algn="just">
              <a:lnSpc>
                <a:spcPct val="98000"/>
              </a:lnSpc>
            </a:pPr>
            <a:r>
              <a:rPr lang="en-US" sz="952" dirty="0">
                <a:latin typeface="Arial MT"/>
                <a:cs typeface="Arial MT"/>
              </a:rPr>
              <a:t>k-Means, Hierarchical Clustering, ...</a:t>
            </a:r>
          </a:p>
          <a:p>
            <a:pPr marL="20136" marR="8053" algn="just">
              <a:lnSpc>
                <a:spcPct val="98000"/>
              </a:lnSpc>
            </a:pPr>
            <a:endParaRPr lang="en-US" sz="952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9225" y="3840441"/>
            <a:ext cx="2246512" cy="1370709"/>
          </a:xfrm>
          <a:prstGeom prst="rect">
            <a:avLst/>
          </a:prstGeom>
        </p:spPr>
        <p:txBody>
          <a:bodyPr vert="horz" wrap="square" lIns="0" tIns="26175" rIns="0" bIns="0" rtlCol="0">
            <a:spAutoFit/>
          </a:bodyPr>
          <a:lstStyle/>
          <a:p>
            <a:pPr marL="268808">
              <a:spcBef>
                <a:spcPts val="206"/>
              </a:spcBef>
            </a:pPr>
            <a:r>
              <a:rPr lang="en-US" sz="952" b="1" u="sng" spc="16" dirty="0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Arial"/>
                <a:cs typeface="Arial"/>
              </a:rPr>
              <a:t>Association Rules</a:t>
            </a:r>
          </a:p>
          <a:p>
            <a:pPr marL="268808">
              <a:spcBef>
                <a:spcPts val="206"/>
              </a:spcBef>
            </a:pPr>
            <a:endParaRPr sz="952" dirty="0">
              <a:latin typeface="Arial"/>
              <a:cs typeface="Arial"/>
            </a:endParaRPr>
          </a:p>
          <a:p>
            <a:pPr>
              <a:spcBef>
                <a:spcPts val="48"/>
              </a:spcBef>
            </a:pPr>
            <a:r>
              <a:rPr lang="en-US" sz="952" spc="16" dirty="0">
                <a:latin typeface="Arial MT"/>
              </a:rPr>
              <a:t>Association rule mining is a rule-based machine learning method for discovering interesting relations between variables in transactional databases. </a:t>
            </a:r>
          </a:p>
          <a:p>
            <a:pPr>
              <a:spcBef>
                <a:spcPts val="48"/>
              </a:spcBef>
            </a:pPr>
            <a:endParaRPr lang="en-US" sz="952" spc="16" dirty="0">
              <a:latin typeface="Arial MT"/>
            </a:endParaRPr>
          </a:p>
          <a:p>
            <a:pPr>
              <a:spcBef>
                <a:spcPts val="48"/>
              </a:spcBef>
            </a:pPr>
            <a:endParaRPr lang="en-US" sz="952" spc="16" dirty="0">
              <a:latin typeface="Arial MT"/>
            </a:endParaRPr>
          </a:p>
          <a:p>
            <a:pPr>
              <a:spcBef>
                <a:spcPts val="48"/>
              </a:spcBef>
            </a:pPr>
            <a:r>
              <a:rPr lang="en-US" sz="952" spc="16" dirty="0" err="1">
                <a:latin typeface="Arial MT"/>
              </a:rPr>
              <a:t>Apriori</a:t>
            </a:r>
            <a:r>
              <a:rPr lang="en-US" sz="952" spc="16" dirty="0">
                <a:latin typeface="Arial MT"/>
              </a:rPr>
              <a:t>, FP-growth, …</a:t>
            </a:r>
            <a:endParaRPr sz="952" spc="16" dirty="0">
              <a:latin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4372" y="3615263"/>
            <a:ext cx="7993951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1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55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3445" y="1744284"/>
            <a:ext cx="3421323" cy="167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C9945C2-AF2E-4724-7B6D-37C9892B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197" y="3628646"/>
            <a:ext cx="2872362" cy="1733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56580-B18E-7D2B-B509-0BA5FE145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94" y="5542394"/>
            <a:ext cx="3783035" cy="11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25926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8692-80DC-5FB8-ABAA-93F93F07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35FD-7CE1-7F99-39A2-05B4D7B1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dirty="0">
                <a:solidFill>
                  <a:srgbClr val="C00000"/>
                </a:solidFill>
              </a:rPr>
              <a:t>optimal</a:t>
            </a:r>
            <a:r>
              <a:rPr lang="en-US" dirty="0"/>
              <a:t> behaviors in an environment </a:t>
            </a:r>
          </a:p>
          <a:p>
            <a:r>
              <a:rPr lang="en-US" dirty="0"/>
              <a:t>In reinforcement learning, there is </a:t>
            </a:r>
            <a:r>
              <a:rPr lang="en-US" dirty="0">
                <a:solidFill>
                  <a:srgbClr val="C00000"/>
                </a:solidFill>
              </a:rPr>
              <a:t>no answer</a:t>
            </a:r>
            <a:r>
              <a:rPr lang="en-US" dirty="0"/>
              <a:t>/ label</a:t>
            </a:r>
          </a:p>
          <a:p>
            <a:r>
              <a:rPr lang="en-US" dirty="0"/>
              <a:t>Goal: obtain </a:t>
            </a:r>
            <a:r>
              <a:rPr lang="en-US" dirty="0">
                <a:solidFill>
                  <a:srgbClr val="C00000"/>
                </a:solidFill>
              </a:rPr>
              <a:t>maximum rewards </a:t>
            </a:r>
            <a:r>
              <a:rPr lang="en-US" dirty="0"/>
              <a:t>(and less penalties)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EC29F-9B33-776C-5602-99735040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732" y="3429000"/>
            <a:ext cx="5291138" cy="33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7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B1597-C5EC-A22D-F6E9-5F66A9B9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 descr="A diagram of a robot&#10;&#10;Description automatically generated">
            <a:extLst>
              <a:ext uri="{FF2B5EF4-FFF2-40B4-BE49-F238E27FC236}">
                <a16:creationId xmlns:a16="http://schemas.microsoft.com/office/drawing/2014/main" id="{071D240C-F60C-3069-943F-73CAA942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075075"/>
            <a:ext cx="6953250" cy="4964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01A57-FCD0-6A1B-CF46-ED771EB146B7}"/>
              </a:ext>
            </a:extLst>
          </p:cNvPr>
          <p:cNvSpPr txBox="1"/>
          <p:nvPr/>
        </p:nvSpPr>
        <p:spPr>
          <a:xfrm>
            <a:off x="1771650" y="616958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marutitech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482A4-F554-8628-5324-9841A3723B5B}"/>
              </a:ext>
            </a:extLst>
          </p:cNvPr>
          <p:cNvSpPr txBox="1"/>
          <p:nvPr/>
        </p:nvSpPr>
        <p:spPr>
          <a:xfrm>
            <a:off x="2373086" y="218258"/>
            <a:ext cx="7223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  <a:ea typeface="+mj-ea"/>
                <a:cs typeface="+mj-cs"/>
              </a:rPr>
              <a:t>Typical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470474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hart, bubble chart&#10;&#10;Description automatically generated">
            <a:extLst>
              <a:ext uri="{FF2B5EF4-FFF2-40B4-BE49-F238E27FC236}">
                <a16:creationId xmlns:a16="http://schemas.microsoft.com/office/drawing/2014/main" id="{3C6A59E5-8446-44FC-0E9C-6CD41F638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137" y="1600201"/>
            <a:ext cx="6366189" cy="452596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E9F117-D09D-4BF4-B1D3-12CAA8BB6A07}"/>
              </a:ext>
            </a:extLst>
          </p:cNvPr>
          <p:cNvSpPr txBox="1"/>
          <p:nvPr/>
        </p:nvSpPr>
        <p:spPr>
          <a:xfrm>
            <a:off x="3597931" y="41513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happened?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C70C1-4453-51E5-C386-4A4370A5A36A}"/>
              </a:ext>
            </a:extLst>
          </p:cNvPr>
          <p:cNvSpPr txBox="1"/>
          <p:nvPr/>
        </p:nvSpPr>
        <p:spPr>
          <a:xfrm>
            <a:off x="5638800" y="23123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is likely to happen?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CBFAF-2A30-1ECC-D58D-CDCC72FC35A4}"/>
              </a:ext>
            </a:extLst>
          </p:cNvPr>
          <p:cNvSpPr txBox="1"/>
          <p:nvPr/>
        </p:nvSpPr>
        <p:spPr>
          <a:xfrm>
            <a:off x="7531861" y="143930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What should be done?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A6D63-2B21-3C5B-6442-CC78D54F8418}"/>
              </a:ext>
            </a:extLst>
          </p:cNvPr>
          <p:cNvSpPr txBox="1"/>
          <p:nvPr/>
        </p:nvSpPr>
        <p:spPr>
          <a:xfrm>
            <a:off x="3800443" y="5635989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Visualizations, Reports, …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13C850-657C-7D32-36E3-C279EFB6DF65}"/>
              </a:ext>
            </a:extLst>
          </p:cNvPr>
          <p:cNvSpPr txBox="1"/>
          <p:nvPr/>
        </p:nvSpPr>
        <p:spPr>
          <a:xfrm>
            <a:off x="5119606" y="4771965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Correlations, Cluster Analysis, 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F0A330-DA78-DB39-8E0E-DFCFA08AC829}"/>
              </a:ext>
            </a:extLst>
          </p:cNvPr>
          <p:cNvSpPr txBox="1"/>
          <p:nvPr/>
        </p:nvSpPr>
        <p:spPr>
          <a:xfrm>
            <a:off x="6415782" y="3860621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Regression, Classification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D56FA7-FF40-B28E-E684-2EC0BCC9D0DD}"/>
              </a:ext>
            </a:extLst>
          </p:cNvPr>
          <p:cNvSpPr txBox="1"/>
          <p:nvPr/>
        </p:nvSpPr>
        <p:spPr>
          <a:xfrm>
            <a:off x="7734945" y="2924848"/>
            <a:ext cx="5230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Decision support systems, Autonomous Systems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4251726-2688-4AE7-853F-FA2804701B7D}"/>
              </a:ext>
            </a:extLst>
          </p:cNvPr>
          <p:cNvSpPr/>
          <p:nvPr/>
        </p:nvSpPr>
        <p:spPr>
          <a:xfrm>
            <a:off x="3668110" y="3234060"/>
            <a:ext cx="2747672" cy="245010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A4A24-EF3D-1583-A6F5-2239D4B8BC9C}"/>
              </a:ext>
            </a:extLst>
          </p:cNvPr>
          <p:cNvSpPr txBox="1"/>
          <p:nvPr/>
        </p:nvSpPr>
        <p:spPr>
          <a:xfrm>
            <a:off x="4506196" y="6483510"/>
            <a:ext cx="122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Hindsight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5C56D-1CA4-34BB-759F-D950F9DA7266}"/>
              </a:ext>
            </a:extLst>
          </p:cNvPr>
          <p:cNvSpPr txBox="1"/>
          <p:nvPr/>
        </p:nvSpPr>
        <p:spPr>
          <a:xfrm>
            <a:off x="6784086" y="6497745"/>
            <a:ext cx="122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7EF22-DC13-CFF0-1FD8-CE8EFCA3103C}"/>
              </a:ext>
            </a:extLst>
          </p:cNvPr>
          <p:cNvSpPr txBox="1"/>
          <p:nvPr/>
        </p:nvSpPr>
        <p:spPr>
          <a:xfrm>
            <a:off x="8106957" y="6497745"/>
            <a:ext cx="150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Foresight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2726F-4C21-8E34-0818-483135FDDFAF}"/>
              </a:ext>
            </a:extLst>
          </p:cNvPr>
          <p:cNvSpPr txBox="1"/>
          <p:nvPr/>
        </p:nvSpPr>
        <p:spPr>
          <a:xfrm>
            <a:off x="9385059" y="5390266"/>
            <a:ext cx="12984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Gartner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041B0-5244-BD31-0BCC-A4CFDD97F58D}"/>
              </a:ext>
            </a:extLst>
          </p:cNvPr>
          <p:cNvSpPr txBox="1"/>
          <p:nvPr/>
        </p:nvSpPr>
        <p:spPr>
          <a:xfrm>
            <a:off x="4687721" y="32491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Why did it happen?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EFCC7-4F2C-BCA9-AC03-BC2EC511D17F}"/>
              </a:ext>
            </a:extLst>
          </p:cNvPr>
          <p:cNvSpPr txBox="1"/>
          <p:nvPr/>
        </p:nvSpPr>
        <p:spPr>
          <a:xfrm>
            <a:off x="4353475" y="27975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Descriptive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66E557-062F-EC75-5808-29E2B89F73C4}"/>
              </a:ext>
            </a:extLst>
          </p:cNvPr>
          <p:cNvSpPr txBox="1"/>
          <p:nvPr/>
        </p:nvSpPr>
        <p:spPr>
          <a:xfrm>
            <a:off x="1028530" y="391099"/>
            <a:ext cx="64817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Types of Analytics</a:t>
            </a:r>
          </a:p>
        </p:txBody>
      </p:sp>
    </p:spTree>
    <p:extLst>
      <p:ext uri="{BB962C8B-B14F-4D97-AF65-F5344CB8AC3E}">
        <p14:creationId xmlns:p14="http://schemas.microsoft.com/office/powerpoint/2010/main" val="2935700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D73B-0C4B-08DE-8C52-B7382CC0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White-box vs. Black-box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7739-444C-927C-1CAE-EA2C9049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2" name="Content Placeholder 11" descr="A diagram of a pyramid&#10;&#10;Description automatically generated">
            <a:extLst>
              <a:ext uri="{FF2B5EF4-FFF2-40B4-BE49-F238E27FC236}">
                <a16:creationId xmlns:a16="http://schemas.microsoft.com/office/drawing/2014/main" id="{D4BAE8A8-90BC-A1A4-E5EB-64EAD84B0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743" y="2251736"/>
            <a:ext cx="6021976" cy="37087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25FC2-B90B-EDCE-C0E9-FEFA89A161E1}"/>
              </a:ext>
            </a:extLst>
          </p:cNvPr>
          <p:cNvSpPr txBox="1"/>
          <p:nvPr/>
        </p:nvSpPr>
        <p:spPr>
          <a:xfrm>
            <a:off x="1621972" y="1328406"/>
            <a:ext cx="89480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Interpretable results for developing data-driven theories</a:t>
            </a:r>
          </a:p>
          <a:p>
            <a:r>
              <a:rPr lang="en-US" sz="2000" dirty="0"/>
              <a:t>Transparency makes more reliable results than opaque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8CC1F-14EB-A911-02CE-1F297952B51A}"/>
              </a:ext>
            </a:extLst>
          </p:cNvPr>
          <p:cNvSpPr txBox="1"/>
          <p:nvPr/>
        </p:nvSpPr>
        <p:spPr>
          <a:xfrm>
            <a:off x="7719060" y="5532190"/>
            <a:ext cx="4702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High predictive accuracy</a:t>
            </a:r>
          </a:p>
          <a:p>
            <a:r>
              <a:rPr lang="en-US" sz="2000" dirty="0"/>
              <a:t>Highly complex models</a:t>
            </a:r>
          </a:p>
        </p:txBody>
      </p:sp>
    </p:spTree>
    <p:extLst>
      <p:ext uri="{BB962C8B-B14F-4D97-AF65-F5344CB8AC3E}">
        <p14:creationId xmlns:p14="http://schemas.microsoft.com/office/powerpoint/2010/main" val="182957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339716-E5EF-5C11-2CC5-4443DF9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3267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White-box Model-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BF6B4-D1DF-6978-EDA0-2CFD16C7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77" y="1507807"/>
            <a:ext cx="64103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56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5BC7A-AC29-DFAA-7C24-BE2C0E23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614" y="422910"/>
            <a:ext cx="7983418" cy="85725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Black-box Model -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2A32E-5DCD-CE86-F549-318C34B35706}"/>
              </a:ext>
            </a:extLst>
          </p:cNvPr>
          <p:cNvSpPr txBox="1"/>
          <p:nvPr/>
        </p:nvSpPr>
        <p:spPr>
          <a:xfrm>
            <a:off x="755333" y="1615126"/>
            <a:ext cx="1104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Black-box models like Deep Neural Networks are capable of handling</a:t>
            </a:r>
            <a:r>
              <a:rPr lang="en-US" sz="2400" dirty="0">
                <a:solidFill>
                  <a:srgbClr val="C00000"/>
                </a:solidFill>
              </a:rPr>
              <a:t> complex tasks</a:t>
            </a:r>
            <a:endParaRPr lang="en-US" sz="2400" dirty="0"/>
          </a:p>
          <a:p>
            <a:pPr marL="285750" indent="-28575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</a:rPr>
              <a:t>Interpretation</a:t>
            </a:r>
            <a:r>
              <a:rPr lang="en-US" sz="2400" dirty="0"/>
              <a:t> of results is not straight forward</a:t>
            </a:r>
          </a:p>
          <a:p>
            <a:pPr marL="285750" indent="-285750" algn="just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</a:rPr>
              <a:t>Less reliable</a:t>
            </a:r>
            <a:r>
              <a:rPr lang="en-US" sz="2400" dirty="0"/>
              <a:t> since the mechanism of making outputs in not easily interpretable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4B8A5-21A6-7E12-2280-8FCAD290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3242754"/>
            <a:ext cx="6419386" cy="28972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DE5AD3-84FC-DD51-53AE-D1DDDB35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969" y="4934415"/>
            <a:ext cx="2814887" cy="1215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6CCC5-B2FC-D1EC-37F8-2E59C6DDE8CE}"/>
              </a:ext>
            </a:extLst>
          </p:cNvPr>
          <p:cNvSpPr txBox="1"/>
          <p:nvPr/>
        </p:nvSpPr>
        <p:spPr>
          <a:xfrm>
            <a:off x="9349740" y="2873422"/>
            <a:ext cx="333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ECG Classification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62E3C-7A53-B872-F825-280B1EC53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969" y="3316520"/>
            <a:ext cx="2895434" cy="15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>
          <a:xfrm>
            <a:off x="320040" y="244422"/>
            <a:ext cx="11132819" cy="1143000"/>
          </a:xfrm>
        </p:spPr>
        <p:txBody>
          <a:bodyPr>
            <a:normAutofit/>
          </a:bodyPr>
          <a:lstStyle/>
          <a:p>
            <a:pPr algn="ctr" rtl="0"/>
            <a:r>
              <a:rPr lang="en-US" dirty="0"/>
              <a:t>Significant Mistakes of AI Systems</a:t>
            </a:r>
            <a:br>
              <a:rPr lang="en-US" sz="3200" dirty="0"/>
            </a:br>
            <a:endParaRPr lang="zh-TW" altLang="en-US" sz="3200" dirty="0">
              <a:ea typeface="ＭＳ Ｐゴシック" panose="020B0600070205080204" pitchFamily="34" charset="-128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977" y="1654481"/>
            <a:ext cx="1476375" cy="1268412"/>
          </a:xfrm>
        </p:spPr>
      </p:pic>
      <p:grpSp>
        <p:nvGrpSpPr>
          <p:cNvPr id="23555" name="群組 3"/>
          <p:cNvGrpSpPr>
            <a:grpSpLocks/>
          </p:cNvGrpSpPr>
          <p:nvPr/>
        </p:nvGrpSpPr>
        <p:grpSpPr bwMode="auto">
          <a:xfrm>
            <a:off x="3254035" y="2953849"/>
            <a:ext cx="2180035" cy="2400300"/>
            <a:chOff x="-1626455" y="3999117"/>
            <a:chExt cx="2906568" cy="3201477"/>
          </a:xfrm>
        </p:grpSpPr>
        <p:pic>
          <p:nvPicPr>
            <p:cNvPr id="23586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3891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TW" sz="15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1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3557" name="文字方塊 8"/>
          <p:cNvSpPr txBox="1">
            <a:spLocks noChangeArrowheads="1"/>
          </p:cNvSpPr>
          <p:nvPr/>
        </p:nvSpPr>
        <p:spPr bwMode="auto">
          <a:xfrm>
            <a:off x="3646649" y="2752764"/>
            <a:ext cx="15347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800" dirty="0"/>
              <a:t>Classification</a:t>
            </a:r>
            <a:endParaRPr lang="zh-TW" altLang="en-US" sz="1800" dirty="0"/>
          </a:p>
        </p:txBody>
      </p:sp>
      <p:sp>
        <p:nvSpPr>
          <p:cNvPr id="10" name="矩形 10"/>
          <p:cNvSpPr/>
          <p:nvPr/>
        </p:nvSpPr>
        <p:spPr>
          <a:xfrm>
            <a:off x="6629501" y="2694812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Convolution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629501" y="3519821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629501" y="4320981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Convolution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629501" y="5095920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5185224" y="5789433"/>
            <a:ext cx="116774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dirty="0">
                <a:solidFill>
                  <a:srgbClr val="000000"/>
                </a:solidFill>
              </a:rPr>
              <a:t>Flattened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 rot="5400000">
            <a:off x="8206454" y="2756802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350"/>
          </a:p>
        </p:txBody>
      </p:sp>
      <p:sp>
        <p:nvSpPr>
          <p:cNvPr id="16" name="向下箭號 17"/>
          <p:cNvSpPr/>
          <p:nvPr/>
        </p:nvSpPr>
        <p:spPr>
          <a:xfrm>
            <a:off x="7093800" y="3169354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350"/>
          </a:p>
        </p:txBody>
      </p:sp>
      <p:sp>
        <p:nvSpPr>
          <p:cNvPr id="17" name="向下箭號 18"/>
          <p:cNvSpPr/>
          <p:nvPr/>
        </p:nvSpPr>
        <p:spPr>
          <a:xfrm>
            <a:off x="7093800" y="3988503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350"/>
          </a:p>
        </p:txBody>
      </p:sp>
      <p:sp>
        <p:nvSpPr>
          <p:cNvPr id="18" name="向下箭號 19"/>
          <p:cNvSpPr/>
          <p:nvPr/>
        </p:nvSpPr>
        <p:spPr>
          <a:xfrm>
            <a:off x="7093800" y="4764790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350"/>
          </a:p>
        </p:txBody>
      </p:sp>
      <p:sp>
        <p:nvSpPr>
          <p:cNvPr id="19" name="右彎箭號 16"/>
          <p:cNvSpPr/>
          <p:nvPr/>
        </p:nvSpPr>
        <p:spPr>
          <a:xfrm rot="10800000">
            <a:off x="6353231" y="5562509"/>
            <a:ext cx="1033463" cy="564356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4307738" y="5252946"/>
            <a:ext cx="726281" cy="9286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35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438" y="3063600"/>
            <a:ext cx="1616883" cy="1244826"/>
          </a:xfrm>
          <a:prstGeom prst="rect">
            <a:avLst/>
          </a:prstGeom>
        </p:spPr>
      </p:pic>
      <p:sp>
        <p:nvSpPr>
          <p:cNvPr id="23" name="向下箭號 11"/>
          <p:cNvSpPr/>
          <p:nvPr/>
        </p:nvSpPr>
        <p:spPr>
          <a:xfrm rot="5400000">
            <a:off x="2883647" y="2777153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350"/>
          </a:p>
        </p:txBody>
      </p:sp>
      <p:sp>
        <p:nvSpPr>
          <p:cNvPr id="6" name="Rectangle 5"/>
          <p:cNvSpPr/>
          <p:nvPr/>
        </p:nvSpPr>
        <p:spPr>
          <a:xfrm>
            <a:off x="1549058" y="2445123"/>
            <a:ext cx="14895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/>
              <a:t>Class of Pic 1:</a:t>
            </a:r>
            <a:r>
              <a:rPr lang="en-US" altLang="zh-TW" sz="1350" b="1" dirty="0">
                <a:solidFill>
                  <a:srgbClr val="FF0000"/>
                </a:solidFill>
              </a:rPr>
              <a:t> Lion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56370" y="3196945"/>
            <a:ext cx="15279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/>
              <a:t>Class of Pic 2 :</a:t>
            </a:r>
            <a:r>
              <a:rPr lang="en-US" altLang="zh-TW" sz="1350" b="1" dirty="0">
                <a:solidFill>
                  <a:srgbClr val="FF0000"/>
                </a:solidFill>
              </a:rPr>
              <a:t> Lion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40970" y="3208901"/>
            <a:ext cx="51809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/>
              <a:t>Pic 2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40970" y="2379038"/>
            <a:ext cx="51809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/>
              <a:t>Pic 1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061292" y="4428525"/>
            <a:ext cx="12317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u="sng" dirty="0">
                <a:solidFill>
                  <a:srgbClr val="FF0000"/>
                </a:solidFill>
              </a:rPr>
              <a:t>Same Features</a:t>
            </a:r>
            <a:endParaRPr lang="en-US" sz="1350" b="1" u="sng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0546" y="4428525"/>
            <a:ext cx="9749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u="sng" dirty="0">
                <a:solidFill>
                  <a:srgbClr val="FF0000"/>
                </a:solidFill>
              </a:rPr>
              <a:t>Same Class</a:t>
            </a:r>
            <a:endParaRPr lang="en-US" sz="1350" b="1" u="sng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A6B08-F62C-121B-7F56-AF273F6949C6}"/>
              </a:ext>
            </a:extLst>
          </p:cNvPr>
          <p:cNvSpPr txBox="1"/>
          <p:nvPr/>
        </p:nvSpPr>
        <p:spPr>
          <a:xfrm>
            <a:off x="3631309" y="1422288"/>
            <a:ext cx="609790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000" dirty="0"/>
            </a:br>
            <a:r>
              <a:rPr lang="en-US" sz="1800" dirty="0"/>
              <a:t>Image Classification using a 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90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rtl="0"/>
            <a:r>
              <a:rPr lang="en-US" dirty="0"/>
              <a:t>Humans Capabilities vs AI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29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43" y="4614167"/>
            <a:ext cx="2260600" cy="1741488"/>
          </a:xfrm>
        </p:spPr>
      </p:pic>
      <p:sp>
        <p:nvSpPr>
          <p:cNvPr id="4" name="Oval 3"/>
          <p:cNvSpPr/>
          <p:nvPr/>
        </p:nvSpPr>
        <p:spPr>
          <a:xfrm>
            <a:off x="2146824" y="2285952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Wildlife</a:t>
            </a:r>
          </a:p>
        </p:txBody>
      </p:sp>
      <p:sp>
        <p:nvSpPr>
          <p:cNvPr id="9" name="Oval 8"/>
          <p:cNvSpPr/>
          <p:nvPr/>
        </p:nvSpPr>
        <p:spPr>
          <a:xfrm>
            <a:off x="2120261" y="3178251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Wild Animal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6006" y="2830250"/>
            <a:ext cx="7965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Contains</a:t>
            </a:r>
            <a:endParaRPr lang="en-US" sz="1350" dirty="0"/>
          </a:p>
        </p:txBody>
      </p:sp>
      <p:sp>
        <p:nvSpPr>
          <p:cNvPr id="12" name="Oval 11"/>
          <p:cNvSpPr/>
          <p:nvPr/>
        </p:nvSpPr>
        <p:spPr>
          <a:xfrm>
            <a:off x="2120261" y="3960644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Lion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68843" y="3683643"/>
            <a:ext cx="4171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Is a</a:t>
            </a:r>
            <a:endParaRPr lang="en-US" sz="1350" dirty="0"/>
          </a:p>
        </p:txBody>
      </p:sp>
      <p:sp>
        <p:nvSpPr>
          <p:cNvPr id="18" name="Oval 17"/>
          <p:cNvSpPr/>
          <p:nvPr/>
        </p:nvSpPr>
        <p:spPr>
          <a:xfrm>
            <a:off x="6329836" y="2285951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Town Square</a:t>
            </a:r>
          </a:p>
        </p:txBody>
      </p:sp>
      <p:sp>
        <p:nvSpPr>
          <p:cNvPr id="20" name="Oval 19"/>
          <p:cNvSpPr/>
          <p:nvPr/>
        </p:nvSpPr>
        <p:spPr>
          <a:xfrm>
            <a:off x="6329836" y="3174018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Sculpture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78419" y="2788135"/>
            <a:ext cx="7965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Contains</a:t>
            </a:r>
            <a:endParaRPr lang="en-US" sz="1350" dirty="0"/>
          </a:p>
        </p:txBody>
      </p:sp>
      <p:sp>
        <p:nvSpPr>
          <p:cNvPr id="24" name="Rectangle 23"/>
          <p:cNvSpPr/>
          <p:nvPr/>
        </p:nvSpPr>
        <p:spPr>
          <a:xfrm>
            <a:off x="4634861" y="3178250"/>
            <a:ext cx="116089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Is a Subject of</a:t>
            </a:r>
            <a:endParaRPr lang="en-US" sz="135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97" y="4710941"/>
            <a:ext cx="2136529" cy="1644896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  <a:endCxn id="9" idx="4"/>
          </p:cNvCxnSpPr>
          <p:nvPr/>
        </p:nvCxnSpPr>
        <p:spPr>
          <a:xfrm flipV="1">
            <a:off x="2868845" y="3651549"/>
            <a:ext cx="1" cy="30909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0"/>
          </p:cNvCxnSpPr>
          <p:nvPr/>
        </p:nvCxnSpPr>
        <p:spPr>
          <a:xfrm>
            <a:off x="2858577" y="2788137"/>
            <a:ext cx="10268" cy="39011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20" idx="2"/>
          </p:cNvCxnSpPr>
          <p:nvPr/>
        </p:nvCxnSpPr>
        <p:spPr>
          <a:xfrm flipV="1">
            <a:off x="3617429" y="3410666"/>
            <a:ext cx="2712406" cy="4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4"/>
            <a:endCxn id="20" idx="0"/>
          </p:cNvCxnSpPr>
          <p:nvPr/>
        </p:nvCxnSpPr>
        <p:spPr>
          <a:xfrm>
            <a:off x="7078419" y="2759248"/>
            <a:ext cx="0" cy="41476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9CED30-2808-687B-B7BC-A434FFFCBC76}"/>
              </a:ext>
            </a:extLst>
          </p:cNvPr>
          <p:cNvSpPr txBox="1"/>
          <p:nvPr/>
        </p:nvSpPr>
        <p:spPr>
          <a:xfrm>
            <a:off x="2895408" y="160965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Image Understanding by a Human Being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312D-A91E-314A-6C03-34280A1E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5EB0-BE7F-6907-232B-73E12B0FF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Course Title: Data Science Engineering Methods and Tools</a:t>
            </a:r>
          </a:p>
          <a:p>
            <a:r>
              <a:rPr lang="en-US" dirty="0"/>
              <a:t>Course Number: INFO 6105</a:t>
            </a:r>
          </a:p>
          <a:p>
            <a:r>
              <a:rPr lang="en-US" dirty="0"/>
              <a:t>Term and Year: Fall 2024</a:t>
            </a:r>
          </a:p>
          <a:p>
            <a:r>
              <a:rPr lang="en-US" dirty="0"/>
              <a:t>Credit Hour: 4</a:t>
            </a:r>
          </a:p>
          <a:p>
            <a:r>
              <a:rPr lang="en-US" dirty="0"/>
              <a:t>Course Format: On-Ground</a:t>
            </a:r>
          </a:p>
          <a:p>
            <a:r>
              <a:rPr lang="en-US" dirty="0"/>
              <a:t>Instructor: Abdolreza Mosaddegh</a:t>
            </a:r>
          </a:p>
          <a:p>
            <a:r>
              <a:rPr lang="en-US" dirty="0"/>
              <a:t>Email : </a:t>
            </a:r>
            <a:r>
              <a:rPr lang="en-US" dirty="0">
                <a:hlinkClick r:id="rId2"/>
              </a:rPr>
              <a:t>a.mosaddegh@northeastern.edu</a:t>
            </a:r>
            <a:endParaRPr lang="en-US" dirty="0"/>
          </a:p>
          <a:p>
            <a:r>
              <a:rPr lang="en-US" dirty="0"/>
              <a:t>TA: Shubham Krishnakumar Nair</a:t>
            </a:r>
          </a:p>
          <a:p>
            <a:r>
              <a:rPr lang="en-US" dirty="0"/>
              <a:t>TA Email: </a:t>
            </a:r>
            <a:r>
              <a:rPr lang="en-US" dirty="0">
                <a:hlinkClick r:id="rId3"/>
              </a:rPr>
              <a:t>nair.shu@northeastern.edu</a:t>
            </a:r>
            <a:endParaRPr lang="en-US" dirty="0"/>
          </a:p>
          <a:p>
            <a:r>
              <a:rPr lang="en-US" dirty="0"/>
              <a:t>Assignments and Resources: Canvas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98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1030" y="-168410"/>
            <a:ext cx="10515600" cy="1325563"/>
          </a:xfrm>
        </p:spPr>
        <p:txBody>
          <a:bodyPr>
            <a:normAutofit fontScale="90000"/>
          </a:bodyPr>
          <a:lstStyle/>
          <a:p>
            <a:pPr algn="ctr" rtl="0"/>
            <a:br>
              <a:rPr lang="en-US" sz="2400" dirty="0"/>
            </a:br>
            <a:br>
              <a:rPr lang="en-US" sz="2400" dirty="0"/>
            </a:br>
            <a:r>
              <a:rPr lang="en-US" sz="4900" dirty="0"/>
              <a:t>Advanced AI Solutions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10" y="4619808"/>
            <a:ext cx="1331912" cy="1027113"/>
          </a:xfrm>
        </p:spPr>
      </p:pic>
      <p:sp>
        <p:nvSpPr>
          <p:cNvPr id="4" name="Oval 3"/>
          <p:cNvSpPr/>
          <p:nvPr/>
        </p:nvSpPr>
        <p:spPr>
          <a:xfrm>
            <a:off x="2120261" y="1577035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Wildlife Park</a:t>
            </a:r>
          </a:p>
        </p:txBody>
      </p:sp>
      <p:sp>
        <p:nvSpPr>
          <p:cNvPr id="9" name="Oval 8"/>
          <p:cNvSpPr/>
          <p:nvPr/>
        </p:nvSpPr>
        <p:spPr>
          <a:xfrm>
            <a:off x="2093698" y="2469334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Wild Animal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39443" y="2121333"/>
            <a:ext cx="7965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Contains</a:t>
            </a:r>
            <a:endParaRPr lang="en-US" sz="1350" dirty="0"/>
          </a:p>
        </p:txBody>
      </p:sp>
      <p:sp>
        <p:nvSpPr>
          <p:cNvPr id="12" name="Oval 11"/>
          <p:cNvSpPr/>
          <p:nvPr/>
        </p:nvSpPr>
        <p:spPr>
          <a:xfrm>
            <a:off x="2093698" y="3251727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Lion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42280" y="2974726"/>
            <a:ext cx="4171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Is a</a:t>
            </a:r>
            <a:endParaRPr lang="en-US" sz="1350" dirty="0"/>
          </a:p>
        </p:txBody>
      </p:sp>
      <p:sp>
        <p:nvSpPr>
          <p:cNvPr id="18" name="Oval 17"/>
          <p:cNvSpPr/>
          <p:nvPr/>
        </p:nvSpPr>
        <p:spPr>
          <a:xfrm>
            <a:off x="6303273" y="1577034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Town Square</a:t>
            </a:r>
          </a:p>
        </p:txBody>
      </p:sp>
      <p:sp>
        <p:nvSpPr>
          <p:cNvPr id="20" name="Oval 19"/>
          <p:cNvSpPr/>
          <p:nvPr/>
        </p:nvSpPr>
        <p:spPr>
          <a:xfrm>
            <a:off x="6303273" y="2465101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Sculpture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51856" y="2079218"/>
            <a:ext cx="7965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Contains</a:t>
            </a:r>
            <a:endParaRPr lang="en-US" sz="1350" dirty="0"/>
          </a:p>
        </p:txBody>
      </p:sp>
      <p:sp>
        <p:nvSpPr>
          <p:cNvPr id="24" name="Rectangle 23"/>
          <p:cNvSpPr/>
          <p:nvPr/>
        </p:nvSpPr>
        <p:spPr>
          <a:xfrm>
            <a:off x="4608298" y="2469333"/>
            <a:ext cx="116089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Is a Subject of</a:t>
            </a:r>
            <a:endParaRPr lang="en-US" sz="135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435" y="4620534"/>
            <a:ext cx="1333157" cy="102638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518950" y="3137575"/>
            <a:ext cx="2762295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Image Processing Systems:</a:t>
            </a:r>
          </a:p>
          <a:p>
            <a:r>
              <a:rPr lang="en-US" sz="1050" dirty="0">
                <a:solidFill>
                  <a:srgbClr val="000000"/>
                </a:solidFill>
              </a:rPr>
              <a:t>Object classified as a </a:t>
            </a:r>
            <a:r>
              <a:rPr lang="en-US" sz="1050" dirty="0">
                <a:solidFill>
                  <a:srgbClr val="FF0000"/>
                </a:solidFill>
              </a:rPr>
              <a:t>Lion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sz="105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Supportive Positional System (e.g. GPS):</a:t>
            </a:r>
          </a:p>
          <a:p>
            <a:r>
              <a:rPr lang="en-US" sz="1050" dirty="0">
                <a:solidFill>
                  <a:srgbClr val="000000"/>
                </a:solidFill>
              </a:rPr>
              <a:t>Approximate Location: </a:t>
            </a:r>
            <a:r>
              <a:rPr lang="en-US" sz="1050" dirty="0">
                <a:solidFill>
                  <a:srgbClr val="FF0000"/>
                </a:solidFill>
              </a:rPr>
              <a:t>Central Square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sz="105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Ontology:</a:t>
            </a:r>
          </a:p>
          <a:p>
            <a:r>
              <a:rPr lang="en-US" sz="1050" dirty="0">
                <a:solidFill>
                  <a:srgbClr val="000000"/>
                </a:solidFill>
              </a:rPr>
              <a:t>Central Square is a Town Square</a:t>
            </a:r>
          </a:p>
          <a:p>
            <a:r>
              <a:rPr lang="en-US" sz="1050" dirty="0">
                <a:solidFill>
                  <a:srgbClr val="FF0000"/>
                </a:solidFill>
              </a:rPr>
              <a:t>Town Square Contains Sculptures</a:t>
            </a:r>
          </a:p>
          <a:p>
            <a:r>
              <a:rPr lang="en-US" sz="1050" dirty="0">
                <a:solidFill>
                  <a:srgbClr val="000000"/>
                </a:solidFill>
              </a:rPr>
              <a:t>Animals are Subject of Sculpture</a:t>
            </a:r>
          </a:p>
          <a:p>
            <a:r>
              <a:rPr lang="en-US" sz="1050" dirty="0">
                <a:solidFill>
                  <a:srgbClr val="000000"/>
                </a:solidFill>
              </a:rPr>
              <a:t>Lion is an Animal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sz="105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Results By the Proposed VPS:</a:t>
            </a:r>
          </a:p>
          <a:p>
            <a:r>
              <a:rPr lang="en-US" sz="1050" dirty="0">
                <a:solidFill>
                  <a:srgbClr val="000000"/>
                </a:solidFill>
              </a:rPr>
              <a:t>Object classified as a </a:t>
            </a:r>
            <a:r>
              <a:rPr lang="en-US" sz="1050" dirty="0">
                <a:solidFill>
                  <a:srgbClr val="FF0000"/>
                </a:solidFill>
              </a:rPr>
              <a:t>Sculptures of Lion</a:t>
            </a:r>
          </a:p>
          <a:p>
            <a:r>
              <a:rPr lang="en-US" sz="1050" dirty="0">
                <a:solidFill>
                  <a:srgbClr val="000000"/>
                </a:solidFill>
              </a:rPr>
              <a:t>Exact Position</a:t>
            </a:r>
            <a:r>
              <a:rPr lang="en-US" sz="1050" b="1" dirty="0">
                <a:solidFill>
                  <a:srgbClr val="000000"/>
                </a:solidFill>
              </a:rPr>
              <a:t>: </a:t>
            </a:r>
            <a:r>
              <a:rPr lang="en-US" sz="1050" b="1" u="sng" dirty="0">
                <a:solidFill>
                  <a:srgbClr val="FF0000"/>
                </a:solidFill>
              </a:rPr>
              <a:t>In the Middle of Central Square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endParaRPr lang="en-US" sz="1050" dirty="0">
              <a:solidFill>
                <a:srgbClr val="000000"/>
              </a:solidFill>
            </a:endParaRPr>
          </a:p>
          <a:p>
            <a:endParaRPr lang="en-US" sz="1050" dirty="0"/>
          </a:p>
        </p:txBody>
      </p:sp>
      <p:sp>
        <p:nvSpPr>
          <p:cNvPr id="25" name="Rectangle 24"/>
          <p:cNvSpPr/>
          <p:nvPr/>
        </p:nvSpPr>
        <p:spPr>
          <a:xfrm>
            <a:off x="3588590" y="3137575"/>
            <a:ext cx="2468946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Image Processing Systems:</a:t>
            </a:r>
          </a:p>
          <a:p>
            <a:r>
              <a:rPr lang="en-US" sz="1050" dirty="0">
                <a:solidFill>
                  <a:srgbClr val="000000"/>
                </a:solidFill>
              </a:rPr>
              <a:t>Object classified as a </a:t>
            </a:r>
            <a:r>
              <a:rPr lang="en-US" sz="1050" dirty="0">
                <a:solidFill>
                  <a:srgbClr val="FF0000"/>
                </a:solidFill>
              </a:rPr>
              <a:t>Lion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sz="105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Supportive Positional System (e.g. GPS):</a:t>
            </a:r>
          </a:p>
          <a:p>
            <a:r>
              <a:rPr lang="en-US" sz="1050" dirty="0">
                <a:solidFill>
                  <a:srgbClr val="000000"/>
                </a:solidFill>
              </a:rPr>
              <a:t>Approximate Location</a:t>
            </a:r>
            <a:r>
              <a:rPr lang="en-US" sz="1050" dirty="0">
                <a:solidFill>
                  <a:srgbClr val="FF0000"/>
                </a:solidFill>
              </a:rPr>
              <a:t>: National Park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sz="105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Ontology:</a:t>
            </a:r>
          </a:p>
          <a:p>
            <a:r>
              <a:rPr lang="en-US" sz="1050" dirty="0">
                <a:solidFill>
                  <a:srgbClr val="000000"/>
                </a:solidFill>
              </a:rPr>
              <a:t>National Park is a Wildlife Park</a:t>
            </a:r>
          </a:p>
          <a:p>
            <a:r>
              <a:rPr lang="en-US" sz="1050" dirty="0">
                <a:solidFill>
                  <a:srgbClr val="FF0000"/>
                </a:solidFill>
              </a:rPr>
              <a:t>Wildlife Park Contains Wild Animals</a:t>
            </a:r>
          </a:p>
          <a:p>
            <a:r>
              <a:rPr lang="en-US" sz="1050" dirty="0">
                <a:solidFill>
                  <a:srgbClr val="000000"/>
                </a:solidFill>
              </a:rPr>
              <a:t>Lion is an Animal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sz="105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Results By the Proposed VPS :</a:t>
            </a:r>
          </a:p>
          <a:p>
            <a:r>
              <a:rPr lang="en-US" sz="1050" dirty="0">
                <a:solidFill>
                  <a:srgbClr val="000000"/>
                </a:solidFill>
              </a:rPr>
              <a:t>Object classified as a </a:t>
            </a:r>
            <a:r>
              <a:rPr lang="en-US" sz="1050" dirty="0">
                <a:solidFill>
                  <a:srgbClr val="FF0000"/>
                </a:solidFill>
              </a:rPr>
              <a:t>Lion</a:t>
            </a:r>
          </a:p>
          <a:p>
            <a:r>
              <a:rPr lang="en-US" sz="1050" dirty="0">
                <a:solidFill>
                  <a:srgbClr val="000000"/>
                </a:solidFill>
              </a:rPr>
              <a:t>Exact Position: </a:t>
            </a:r>
            <a:r>
              <a:rPr lang="en-US" sz="1050" b="1" u="sng" dirty="0">
                <a:solidFill>
                  <a:srgbClr val="FF0000"/>
                </a:solidFill>
              </a:rPr>
              <a:t>Section A of National Park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endParaRPr lang="en-US" sz="1050" dirty="0">
              <a:solidFill>
                <a:srgbClr val="000000"/>
              </a:solidFill>
            </a:endParaRPr>
          </a:p>
          <a:p>
            <a:endParaRPr lang="en-US" sz="1050" dirty="0"/>
          </a:p>
        </p:txBody>
      </p:sp>
      <p:cxnSp>
        <p:nvCxnSpPr>
          <p:cNvPr id="5" name="Straight Arrow Connector 4"/>
          <p:cNvCxnSpPr>
            <a:stCxn id="12" idx="0"/>
            <a:endCxn id="9" idx="4"/>
          </p:cNvCxnSpPr>
          <p:nvPr/>
        </p:nvCxnSpPr>
        <p:spPr>
          <a:xfrm flipV="1">
            <a:off x="2842282" y="2942632"/>
            <a:ext cx="1" cy="30909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0"/>
          </p:cNvCxnSpPr>
          <p:nvPr/>
        </p:nvCxnSpPr>
        <p:spPr>
          <a:xfrm>
            <a:off x="2832014" y="2079220"/>
            <a:ext cx="10268" cy="39011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20" idx="2"/>
          </p:cNvCxnSpPr>
          <p:nvPr/>
        </p:nvCxnSpPr>
        <p:spPr>
          <a:xfrm flipV="1">
            <a:off x="3590866" y="2701749"/>
            <a:ext cx="2712406" cy="42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4"/>
            <a:endCxn id="20" idx="0"/>
          </p:cNvCxnSpPr>
          <p:nvPr/>
        </p:nvCxnSpPr>
        <p:spPr>
          <a:xfrm>
            <a:off x="7051856" y="2050331"/>
            <a:ext cx="0" cy="414768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211767" y="1543591"/>
            <a:ext cx="1497169" cy="473299"/>
          </a:xfrm>
          <a:prstGeom prst="ellipse">
            <a:avLst/>
          </a:prstGeom>
          <a:solidFill>
            <a:srgbClr val="B9D1E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Urban Area</a:t>
            </a:r>
          </a:p>
        </p:txBody>
      </p:sp>
      <p:cxnSp>
        <p:nvCxnSpPr>
          <p:cNvPr id="31" name="Straight Arrow Connector 30"/>
          <p:cNvCxnSpPr>
            <a:stCxn id="23" idx="2"/>
            <a:endCxn id="4" idx="6"/>
          </p:cNvCxnSpPr>
          <p:nvPr/>
        </p:nvCxnSpPr>
        <p:spPr>
          <a:xfrm flipH="1">
            <a:off x="3617430" y="1780241"/>
            <a:ext cx="594337" cy="3344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16104" y="1523416"/>
            <a:ext cx="4427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Has</a:t>
            </a:r>
            <a:endParaRPr lang="en-US" sz="1350" dirty="0"/>
          </a:p>
        </p:txBody>
      </p:sp>
      <p:sp>
        <p:nvSpPr>
          <p:cNvPr id="32" name="Rectangle 31"/>
          <p:cNvSpPr/>
          <p:nvPr/>
        </p:nvSpPr>
        <p:spPr>
          <a:xfrm>
            <a:off x="5816966" y="1514392"/>
            <a:ext cx="4427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Has</a:t>
            </a:r>
            <a:endParaRPr lang="en-US" sz="1350" dirty="0"/>
          </a:p>
        </p:txBody>
      </p:sp>
      <p:cxnSp>
        <p:nvCxnSpPr>
          <p:cNvPr id="33" name="Straight Arrow Connector 32"/>
          <p:cNvCxnSpPr>
            <a:stCxn id="23" idx="6"/>
            <a:endCxn id="18" idx="2"/>
          </p:cNvCxnSpPr>
          <p:nvPr/>
        </p:nvCxnSpPr>
        <p:spPr>
          <a:xfrm>
            <a:off x="5708934" y="1780241"/>
            <a:ext cx="594338" cy="3344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6BA519-0B97-FE89-DD63-73571898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939" y="1157153"/>
            <a:ext cx="3322907" cy="22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84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DEA7-A578-6020-09F8-D1390782B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Ethical Issues in AI 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410AD-3CCB-2A5C-A645-C6C68352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7" y="1633620"/>
            <a:ext cx="11336045" cy="25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E81DB-B3E3-0526-B38F-679720C8E469}"/>
              </a:ext>
            </a:extLst>
          </p:cNvPr>
          <p:cNvSpPr txBox="1"/>
          <p:nvPr/>
        </p:nvSpPr>
        <p:spPr>
          <a:xfrm>
            <a:off x="585216" y="569500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Bias, Deep fake, Etc.</a:t>
            </a:r>
          </a:p>
        </p:txBody>
      </p:sp>
      <p:pic>
        <p:nvPicPr>
          <p:cNvPr id="8" name="Picture 7" descr="A collage of a person in a white shirt&#10;&#10;Description automatically generated">
            <a:extLst>
              <a:ext uri="{FF2B5EF4-FFF2-40B4-BE49-F238E27FC236}">
                <a16:creationId xmlns:a16="http://schemas.microsoft.com/office/drawing/2014/main" id="{DEF91683-A22B-8A34-9CAC-DDE53196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92" y="4474060"/>
            <a:ext cx="3090808" cy="223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56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9427-FF3B-5B0C-0D54-E2B56ED5D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 in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5F14-533F-C974-5F11-1D48F03DAAF3}"/>
              </a:ext>
            </a:extLst>
          </p:cNvPr>
          <p:cNvSpPr txBox="1"/>
          <p:nvPr/>
        </p:nvSpPr>
        <p:spPr>
          <a:xfrm>
            <a:off x="313182" y="5846544"/>
            <a:ext cx="11705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customer without any default, may be judged from his/her linkage to a defaulter leader group.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CBE22-C8D5-BCCF-50A1-3B346D830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813"/>
            <a:ext cx="7652143" cy="3225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66F8C-50E6-D15F-63E8-A685D84B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79" y="0"/>
            <a:ext cx="4665245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26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411F-486D-A416-07FF-B01112C1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 and Not Human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0EF9E-9F42-F07A-96E7-12D3D3523B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975848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problem </a:t>
            </a:r>
            <a:r>
              <a:rPr lang="en-US" dirty="0">
                <a:solidFill>
                  <a:srgbClr val="FF0000"/>
                </a:solidFill>
              </a:rPr>
              <a:t>size</a:t>
            </a:r>
            <a:r>
              <a:rPr lang="en-US" dirty="0"/>
              <a:t> is too vast four human reasoning, calculating and memorizing capabilities, e.g., Translator of many Languages</a:t>
            </a:r>
          </a:p>
          <a:p>
            <a:r>
              <a:rPr lang="en-US" dirty="0"/>
              <a:t>The problem needs to be addressed with minimum </a:t>
            </a:r>
            <a:r>
              <a:rPr lang="en-US" dirty="0">
                <a:solidFill>
                  <a:srgbClr val="FF0000"/>
                </a:solidFill>
              </a:rPr>
              <a:t>latency</a:t>
            </a:r>
            <a:r>
              <a:rPr lang="en-US" dirty="0"/>
              <a:t>, e.g., Financial Fraud Detection</a:t>
            </a:r>
          </a:p>
          <a:p>
            <a:r>
              <a:rPr lang="en-US" dirty="0"/>
              <a:t>The problem needs an </a:t>
            </a:r>
            <a:r>
              <a:rPr lang="en-US" dirty="0">
                <a:solidFill>
                  <a:srgbClr val="FF0000"/>
                </a:solidFill>
              </a:rPr>
              <a:t>accuracy</a:t>
            </a:r>
            <a:r>
              <a:rPr lang="en-US" dirty="0"/>
              <a:t> rate which is not pragmatic for humans, e.g., Quality Control in Manufacturing</a:t>
            </a:r>
          </a:p>
          <a:p>
            <a:r>
              <a:rPr lang="en-US" dirty="0"/>
              <a:t>The problem needs a lot of human resources, and it is possible to </a:t>
            </a:r>
            <a:r>
              <a:rPr lang="en-US" dirty="0">
                <a:solidFill>
                  <a:srgbClr val="FF0000"/>
                </a:solidFill>
              </a:rPr>
              <a:t>reduce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costs</a:t>
            </a:r>
            <a:r>
              <a:rPr lang="en-US" dirty="0"/>
              <a:t> using AI, e.g., Customer Call Answering Service</a:t>
            </a:r>
          </a:p>
          <a:p>
            <a:r>
              <a:rPr lang="en-US" dirty="0"/>
              <a:t>The problem can be addressed by humans, but AI makes life </a:t>
            </a:r>
            <a:r>
              <a:rPr lang="en-US" dirty="0">
                <a:solidFill>
                  <a:srgbClr val="FF0000"/>
                </a:solidFill>
              </a:rPr>
              <a:t>easier</a:t>
            </a:r>
            <a:r>
              <a:rPr lang="en-US" dirty="0"/>
              <a:t> !</a:t>
            </a:r>
          </a:p>
          <a:p>
            <a:pPr marL="0" indent="0">
              <a:buNone/>
            </a:pPr>
            <a:r>
              <a:rPr lang="en-US" dirty="0"/>
              <a:t> e.g., Self-driving Car</a:t>
            </a:r>
          </a:p>
        </p:txBody>
      </p:sp>
    </p:spTree>
    <p:extLst>
      <p:ext uri="{BB962C8B-B14F-4D97-AF65-F5344CB8AC3E}">
        <p14:creationId xmlns:p14="http://schemas.microsoft.com/office/powerpoint/2010/main" val="35409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DC00-A9AA-6781-CE85-A6787C02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10AC-B773-CFD0-A2A9-AC31A7D4E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28" y="14507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“The ability to take data — to be able to understand it, to process it, to extract value from it, to visualize it, to communicate it.”</a:t>
            </a:r>
          </a:p>
        </p:txBody>
      </p:sp>
      <p:pic>
        <p:nvPicPr>
          <p:cNvPr id="5" name="Picture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6C0096E3-0DA3-8F36-562E-4480E9444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60" y="2471886"/>
            <a:ext cx="5929296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926F1-2DDA-3786-7BE0-6B4457018320}"/>
              </a:ext>
            </a:extLst>
          </p:cNvPr>
          <p:cNvSpPr txBox="1"/>
          <p:nvPr/>
        </p:nvSpPr>
        <p:spPr>
          <a:xfrm>
            <a:off x="5478780" y="65463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Berkeley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45A20-89C9-81E9-C002-0FDCBE001B77}"/>
              </a:ext>
            </a:extLst>
          </p:cNvPr>
          <p:cNvSpPr txBox="1"/>
          <p:nvPr/>
        </p:nvSpPr>
        <p:spPr>
          <a:xfrm>
            <a:off x="1072134" y="259161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Hal Varian</a:t>
            </a:r>
          </a:p>
        </p:txBody>
      </p:sp>
    </p:spTree>
    <p:extLst>
      <p:ext uri="{BB962C8B-B14F-4D97-AF65-F5344CB8AC3E}">
        <p14:creationId xmlns:p14="http://schemas.microsoft.com/office/powerpoint/2010/main" val="3395556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3B3A-BE4E-DA35-C7AF-87A17A71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vs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6E5D9-FD07-E741-444D-32B769456831}"/>
              </a:ext>
            </a:extLst>
          </p:cNvPr>
          <p:cNvSpPr txBox="1"/>
          <p:nvPr/>
        </p:nvSpPr>
        <p:spPr>
          <a:xfrm>
            <a:off x="1072134" y="2343757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science is a </a:t>
            </a:r>
            <a:r>
              <a:rPr lang="en-US" sz="2400" dirty="0">
                <a:solidFill>
                  <a:srgbClr val="C00000"/>
                </a:solidFill>
              </a:rPr>
              <a:t>broad term </a:t>
            </a:r>
            <a:r>
              <a:rPr lang="en-US" sz="2400" dirty="0"/>
              <a:t>not only focuses on algorithms and statistics but also takes care of the entire data processing methodology includes data cleansing, and visualization. </a:t>
            </a:r>
            <a:r>
              <a:rPr lang="en-US" sz="2400" dirty="0">
                <a:solidFill>
                  <a:srgbClr val="C00000"/>
                </a:solidFill>
              </a:rPr>
              <a:t>Machine learning </a:t>
            </a:r>
            <a:r>
              <a:rPr lang="en-US" sz="2400" dirty="0"/>
              <a:t>is used in data science to help processing and </a:t>
            </a:r>
            <a:r>
              <a:rPr lang="en-US" sz="2400" dirty="0">
                <a:solidFill>
                  <a:srgbClr val="C00000"/>
                </a:solidFill>
              </a:rPr>
              <a:t>analyzing</a:t>
            </a:r>
            <a:r>
              <a:rPr lang="en-US" sz="2400" dirty="0"/>
              <a:t> data.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089EEA-1866-1B7C-537D-204F3F548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6610" y="2135566"/>
            <a:ext cx="4483330" cy="382289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4048EA-2775-7315-1CB5-23B445BCBAC5}"/>
              </a:ext>
            </a:extLst>
          </p:cNvPr>
          <p:cNvSpPr txBox="1"/>
          <p:nvPr/>
        </p:nvSpPr>
        <p:spPr>
          <a:xfrm>
            <a:off x="8058150" y="6403340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Tierney</a:t>
            </a:r>
          </a:p>
        </p:txBody>
      </p:sp>
    </p:spTree>
    <p:extLst>
      <p:ext uri="{BB962C8B-B14F-4D97-AF65-F5344CB8AC3E}">
        <p14:creationId xmlns:p14="http://schemas.microsoft.com/office/powerpoint/2010/main" val="2825221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9E266C-5EA7-B882-E570-DE3AEECF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D62D0-60CC-B1CF-9753-467487F8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3" y="962025"/>
            <a:ext cx="8029575" cy="49339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3E1409-8CF6-305B-6660-5CEF1E41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Steps</a:t>
            </a:r>
          </a:p>
        </p:txBody>
      </p:sp>
    </p:spTree>
    <p:extLst>
      <p:ext uri="{BB962C8B-B14F-4D97-AF65-F5344CB8AC3E}">
        <p14:creationId xmlns:p14="http://schemas.microsoft.com/office/powerpoint/2010/main" val="2645026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C0DD2-8EB0-4241-9A62-3B92167C19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24000" y="1162277"/>
            <a:ext cx="8943770" cy="48314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3E5CB-97D5-4476-9F06-1AD888117E51}"/>
              </a:ext>
            </a:extLst>
          </p:cNvPr>
          <p:cNvSpPr txBox="1"/>
          <p:nvPr/>
        </p:nvSpPr>
        <p:spPr>
          <a:xfrm>
            <a:off x="1875508" y="5993719"/>
            <a:ext cx="45934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altLang="en-US" sz="1050" dirty="0">
                <a:solidFill>
                  <a:schemeClr val="tx1">
                    <a:lumMod val="50000"/>
                  </a:schemeClr>
                </a:solidFill>
              </a:rPr>
              <a:t>Oracle </a:t>
            </a:r>
            <a:endParaRPr lang="en-GB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8880E7-068D-8D24-73FE-0987DD1C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5515-3760-1AEC-99D6-EA1AF2FF3497}"/>
              </a:ext>
            </a:extLst>
          </p:cNvPr>
          <p:cNvSpPr txBox="1"/>
          <p:nvPr/>
        </p:nvSpPr>
        <p:spPr>
          <a:xfrm>
            <a:off x="6452711" y="5892710"/>
            <a:ext cx="5157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“Cleaning and preparing the proper data for analysis can take up to 80% of a data scientist’s time.”</a:t>
            </a:r>
          </a:p>
          <a:p>
            <a:r>
              <a:rPr lang="en-US" dirty="0"/>
              <a:t>IBM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36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8913D81A-E15B-8D42-BA64-519D12FFF9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0040" y="304800"/>
            <a:ext cx="84582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Why Data Preprocessing?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9B6F31A-E643-E947-BEB1-EC89724F50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04" y="1371600"/>
            <a:ext cx="83058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Usually, data in the real world is not clean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incomplete</a:t>
            </a:r>
            <a:r>
              <a:rPr lang="en-US" altLang="en-US" dirty="0">
                <a:ea typeface="ＭＳ Ｐゴシック" panose="020B0600070205080204" pitchFamily="34" charset="-128"/>
              </a:rPr>
              <a:t>: lacking attribute values, lacking certain attributes of interest, or containing only aggregate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e.g., occupation=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 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noisy</a:t>
            </a:r>
            <a:r>
              <a:rPr lang="en-US" altLang="en-US" dirty="0">
                <a:ea typeface="ＭＳ Ｐゴシック" panose="020B0600070205080204" pitchFamily="34" charset="-128"/>
              </a:rPr>
              <a:t>: containing errors or outliers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e.g., Salary=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-10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inconsistent</a:t>
            </a:r>
            <a:r>
              <a:rPr lang="en-US" altLang="en-US" dirty="0">
                <a:ea typeface="ＭＳ Ｐゴシック" panose="020B0600070205080204" pitchFamily="34" charset="-128"/>
              </a:rPr>
              <a:t>: containing discrepancies in codes or names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e.g., Age=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42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Birthday=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03/07/1997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e.g., Was rating 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1,2,3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, now rating 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A, B, C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e.g., discrepancy between duplicate records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2" eaLnBrk="1" hangingPunct="1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1559D-45A5-9690-8D4F-31163689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435" y="2848872"/>
            <a:ext cx="3825556" cy="3753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7AF2C-0E30-441D-B9CB-198C79C380A7}"/>
              </a:ext>
            </a:extLst>
          </p:cNvPr>
          <p:cNvSpPr txBox="1"/>
          <p:nvPr/>
        </p:nvSpPr>
        <p:spPr>
          <a:xfrm>
            <a:off x="11160063" y="6475772"/>
            <a:ext cx="9618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Dominion</a:t>
            </a:r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E229A-C846-6B9C-368B-EEF2E177467D}"/>
              </a:ext>
            </a:extLst>
          </p:cNvPr>
          <p:cNvSpPr txBox="1"/>
          <p:nvPr/>
        </p:nvSpPr>
        <p:spPr>
          <a:xfrm>
            <a:off x="7838123" y="2354206"/>
            <a:ext cx="3408997" cy="34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rgbClr val="FF2800"/>
                </a:solidFill>
                <a:latin typeface="Calibri"/>
                <a:cs typeface="Calibri"/>
              </a:rPr>
              <a:t>Garbage </a:t>
            </a:r>
            <a:r>
              <a:rPr lang="en-US" sz="1800" b="1" spc="4" dirty="0">
                <a:solidFill>
                  <a:srgbClr val="FF2800"/>
                </a:solidFill>
                <a:latin typeface="Calibri"/>
                <a:cs typeface="Calibri"/>
              </a:rPr>
              <a:t>in, </a:t>
            </a:r>
            <a:r>
              <a:rPr lang="en-US" sz="1800" b="1" spc="-4" dirty="0">
                <a:solidFill>
                  <a:srgbClr val="FF2800"/>
                </a:solidFill>
                <a:latin typeface="Calibri"/>
                <a:cs typeface="Calibri"/>
              </a:rPr>
              <a:t>garbage </a:t>
            </a:r>
            <a:r>
              <a:rPr lang="en-US" sz="1800" b="1" spc="4" dirty="0">
                <a:solidFill>
                  <a:srgbClr val="FF2800"/>
                </a:solidFill>
                <a:latin typeface="Calibri"/>
                <a:cs typeface="Calibri"/>
              </a:rPr>
              <a:t>out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16C88-4083-8875-0742-82F5CACEC5D5}"/>
              </a:ext>
            </a:extLst>
          </p:cNvPr>
          <p:cNvSpPr txBox="1"/>
          <p:nvPr/>
        </p:nvSpPr>
        <p:spPr>
          <a:xfrm>
            <a:off x="586838" y="5375471"/>
            <a:ext cx="612076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Data preprocessing aka: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Data Wrangling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Data Preparation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Data Cleansing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Etc.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CC4B850-06E3-7548-AE9B-5A229D0EF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685800"/>
          </a:xfrm>
        </p:spPr>
        <p:txBody>
          <a:bodyPr>
            <a:noAutofit/>
          </a:bodyPr>
          <a:lstStyle/>
          <a:p>
            <a:r>
              <a:rPr lang="en-US" altLang="en-US" dirty="0"/>
              <a:t>Major Tasks in Data Preprocessing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A2B13FE1-2891-794E-9AA3-778914193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295400"/>
            <a:ext cx="8305800" cy="51054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cleaning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Fill in missing values, smooth noisy data, identify or remove outliers, remove duplicates, resolve inconsistencies and discrepancies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integration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Data warehousing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Summarizing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Dimensionality reduction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Numerosity reduction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000" b="1" dirty="0"/>
              <a:t>Data transformation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Normalization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Discretization</a:t>
            </a:r>
          </a:p>
          <a:p>
            <a:pPr marL="228600" lvl="1" eaLnBrk="1" hangingPunct="1">
              <a:lnSpc>
                <a:spcPct val="120000"/>
              </a:lnSpc>
            </a:pPr>
            <a:r>
              <a:rPr lang="en-US" altLang="en-US" sz="2000" b="1" dirty="0"/>
              <a:t>Data Balancing, Feature Engineering, Data partitioning, etc.</a:t>
            </a:r>
            <a:endParaRPr lang="en-US" altLang="en-US" sz="2000" dirty="0"/>
          </a:p>
          <a:p>
            <a:pPr lvl="1" eaLnBrk="1" hangingPunct="1">
              <a:lnSpc>
                <a:spcPct val="120000"/>
              </a:lnSpc>
            </a:pPr>
            <a:endParaRPr lang="en-US" alt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8C3E0A-89EA-D9FD-9B24-6AF5CB43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19" y="2943275"/>
            <a:ext cx="5191195" cy="23602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BBB8-85C5-1B98-3001-E03BF77D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6655-F447-CF29-05DD-47E2F1B83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Assignments: 30%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Quizzes: 20%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Midterm Exam: 10%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Exam: 20%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Project:  20%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Lecture: +5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%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Additional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35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605FDC50-DF53-F24E-AB4C-7CF2E70E9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334" y="381000"/>
            <a:ext cx="7169150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Incomplete (Missing) Data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496F7771-DB91-534C-B3D5-700A66FB0D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371600"/>
            <a:ext cx="9214104" cy="51054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Data is not always available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E.g., have no recorded value for some attributes, such as customer income in sales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Missing data may be due to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equipment malfunction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inconsistent with other recorded data and thus deleted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data not entered intentionally or due to misunderstanding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certain data may not be considered important at the time of design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not register history or changes of the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Sometimes missing data may need to be inferred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Understanding the type of missing data is crucial because it determines the appropriate strategy for handling missing values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AE98-3E9F-772F-0554-E35E2958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8500D-2F18-90E0-EFB0-1AA6C4A39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b="1" dirty="0"/>
              <a:t>Missing completely at random (MCAR): </a:t>
            </a:r>
            <a:r>
              <a:rPr lang="en-US" sz="2400" dirty="0"/>
              <a:t>the missing data is </a:t>
            </a:r>
            <a:r>
              <a:rPr lang="en-US" sz="2400" dirty="0">
                <a:solidFill>
                  <a:srgbClr val="C00000"/>
                </a:solidFill>
              </a:rPr>
              <a:t>independent</a:t>
            </a:r>
            <a:r>
              <a:rPr lang="en-US" sz="2400" dirty="0"/>
              <a:t> of the observed and unobserved data (no systematic differences exist between participants with missing data and those with complete data) </a:t>
            </a:r>
            <a:r>
              <a:rPr lang="en-US" sz="2400" dirty="0">
                <a:sym typeface="Wingdings" panose="05000000000000000000" pitchFamily="2" charset="2"/>
              </a:rPr>
              <a:t> imputable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e.g., some data items are missed due to hardware failure </a:t>
            </a:r>
          </a:p>
          <a:p>
            <a:endParaRPr lang="en-US" sz="2400" dirty="0"/>
          </a:p>
          <a:p>
            <a:r>
              <a:rPr lang="en-US" sz="2400" b="1" dirty="0"/>
              <a:t>Missing at random (MAR): </a:t>
            </a:r>
            <a:r>
              <a:rPr lang="en-US" sz="2400" dirty="0"/>
              <a:t>the missing data is systematically </a:t>
            </a:r>
            <a:r>
              <a:rPr lang="en-US" sz="2400" dirty="0">
                <a:solidFill>
                  <a:srgbClr val="C00000"/>
                </a:solidFill>
              </a:rPr>
              <a:t>related to the observed </a:t>
            </a:r>
            <a:r>
              <a:rPr lang="en-US" sz="2400" dirty="0"/>
              <a:t>but not the unobserved data </a:t>
            </a:r>
            <a:r>
              <a:rPr lang="en-US" sz="2400" dirty="0">
                <a:sym typeface="Wingdings" panose="05000000000000000000" pitchFamily="2" charset="2"/>
              </a:rPr>
              <a:t> imputable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e.g., male participants are less likely to answer a question on having depression </a:t>
            </a:r>
          </a:p>
          <a:p>
            <a:endParaRPr lang="en-US" sz="2400" dirty="0"/>
          </a:p>
          <a:p>
            <a:r>
              <a:rPr lang="en-US" sz="2400" b="1" dirty="0"/>
              <a:t>Missing not at random (MNAR): </a:t>
            </a:r>
            <a:r>
              <a:rPr lang="en-US" sz="2400" dirty="0"/>
              <a:t>the missing data is systematically</a:t>
            </a:r>
            <a:r>
              <a:rPr lang="en-US" sz="2400" dirty="0">
                <a:solidFill>
                  <a:srgbClr val="C00000"/>
                </a:solidFill>
              </a:rPr>
              <a:t> related to the unobserved data</a:t>
            </a:r>
            <a:r>
              <a:rPr lang="en-US" sz="2400" dirty="0"/>
              <a:t>, that is, the missingness is related to events or factors which are not measured by the researcher </a:t>
            </a:r>
            <a:r>
              <a:rPr lang="en-US" sz="2400" dirty="0">
                <a:sym typeface="Wingdings" panose="05000000000000000000" pitchFamily="2" charset="2"/>
              </a:rPr>
              <a:t> analysis is likely biased without these values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e.g.,  answers of criminals to the number of crimes they committed</a:t>
            </a:r>
          </a:p>
        </p:txBody>
      </p:sp>
    </p:spTree>
    <p:extLst>
      <p:ext uri="{BB962C8B-B14F-4D97-AF65-F5344CB8AC3E}">
        <p14:creationId xmlns:p14="http://schemas.microsoft.com/office/powerpoint/2010/main" val="4223137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1D518C8C-3B51-D24B-A7EE-EF42E41D8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19075"/>
            <a:ext cx="75438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Impute Missing Data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F4079DB-89AA-B647-9959-23E80D211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9115" y="1143000"/>
            <a:ext cx="10339959" cy="57150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Ignore the tuple</a:t>
            </a:r>
            <a:r>
              <a:rPr lang="en-US" altLang="en-US" sz="2400" dirty="0"/>
              <a:t>: not effective when many records have missing values or dataset is small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Fill in the missing value manually</a:t>
            </a:r>
            <a:r>
              <a:rPr lang="en-US" altLang="en-US" sz="2400" dirty="0"/>
              <a:t>: not feasible when there are many missing values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Fill in it automatically</a:t>
            </a:r>
            <a:r>
              <a:rPr lang="en-US" altLang="en-US" sz="2400" dirty="0"/>
              <a:t> with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a global </a:t>
            </a:r>
            <a:r>
              <a:rPr lang="en-US" altLang="en-US" dirty="0">
                <a:solidFill>
                  <a:srgbClr val="FF0000"/>
                </a:solidFill>
              </a:rPr>
              <a:t>constant</a:t>
            </a:r>
            <a:r>
              <a:rPr lang="en-US" altLang="en-US" dirty="0"/>
              <a:t> value: e.g., 0, “unknown”, a new class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last reported value in </a:t>
            </a:r>
            <a:r>
              <a:rPr lang="en-US" altLang="en-US" dirty="0">
                <a:solidFill>
                  <a:srgbClr val="FF0000"/>
                </a:solidFill>
              </a:rPr>
              <a:t>historical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data</a:t>
            </a:r>
            <a:r>
              <a:rPr lang="en-US" altLang="en-US" dirty="0"/>
              <a:t>: assumes no change, which is usually wrong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the attribute </a:t>
            </a:r>
            <a:r>
              <a:rPr lang="en-US" altLang="en-US" dirty="0">
                <a:solidFill>
                  <a:srgbClr val="FF0000"/>
                </a:solidFill>
              </a:rPr>
              <a:t>mean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the attribute </a:t>
            </a:r>
            <a:r>
              <a:rPr lang="en-US" altLang="en-US" dirty="0">
                <a:solidFill>
                  <a:srgbClr val="FF0000"/>
                </a:solidFill>
              </a:rPr>
              <a:t>mean</a:t>
            </a:r>
            <a:r>
              <a:rPr lang="en-US" altLang="en-US" dirty="0"/>
              <a:t> for all samples belonging to the </a:t>
            </a:r>
            <a:r>
              <a:rPr lang="en-US" altLang="en-US" dirty="0">
                <a:solidFill>
                  <a:srgbClr val="FF0000"/>
                </a:solidFill>
              </a:rPr>
              <a:t>same class </a:t>
            </a:r>
            <a:r>
              <a:rPr lang="en-US" altLang="en-US" dirty="0"/>
              <a:t>/ group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value of a record with </a:t>
            </a:r>
            <a:r>
              <a:rPr lang="en-US" altLang="en-US" dirty="0">
                <a:solidFill>
                  <a:srgbClr val="FF0000"/>
                </a:solidFill>
              </a:rPr>
              <a:t>similar other attributes</a:t>
            </a:r>
            <a:r>
              <a:rPr lang="en-US" altLang="en-US" dirty="0"/>
              <a:t> (</a:t>
            </a:r>
            <a:r>
              <a:rPr lang="en-US" dirty="0"/>
              <a:t>Hot Deck Imputation</a:t>
            </a:r>
            <a:r>
              <a:rPr lang="en-US" altLang="en-US" dirty="0"/>
              <a:t>)</a:t>
            </a:r>
          </a:p>
          <a:p>
            <a:r>
              <a:rPr lang="en-US" sz="2400" b="1" dirty="0"/>
              <a:t>Imputation using prediction models</a:t>
            </a:r>
            <a:r>
              <a:rPr lang="en-US" dirty="0"/>
              <a:t>: </a:t>
            </a:r>
            <a:r>
              <a:rPr lang="en-US" sz="2400" dirty="0"/>
              <a:t>predict value of missing data using values of other attributes by a prediction model (e.g., regression)</a:t>
            </a:r>
            <a:endParaRPr lang="en-US" altLang="en-US" dirty="0"/>
          </a:p>
          <a:p>
            <a:r>
              <a:rPr lang="en-US" sz="2400" b="1" dirty="0"/>
              <a:t>Multiple Imputations (e.g., MICE)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F0B2E70-905F-FF24-34E9-ACF245982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95452"/>
              </p:ext>
            </p:extLst>
          </p:nvPr>
        </p:nvGraphicFramePr>
        <p:xfrm>
          <a:off x="452440" y="3188970"/>
          <a:ext cx="10972099" cy="3503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292960" imgH="2647800" progId="PBrush">
                  <p:embed/>
                </p:oleObj>
              </mc:Choice>
              <mc:Fallback>
                <p:oleObj name="Bitmap Image" r:id="rId2" imgW="8292960" imgH="2647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2440" y="3188970"/>
                        <a:ext cx="10972099" cy="3503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D173D7C-1F09-F29D-3D44-08142B77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30338"/>
            <a:ext cx="10515600" cy="1325563"/>
          </a:xfrm>
        </p:spPr>
        <p:txBody>
          <a:bodyPr/>
          <a:lstStyle/>
          <a:p>
            <a:r>
              <a:rPr lang="en-US" sz="4400" dirty="0"/>
              <a:t>Multiple Imputation with Chained Equations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4FCA-DDC2-4EE8-D543-EE901657F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4941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MICE is a technique used to impute (fill in) multiple variables by </a:t>
            </a:r>
            <a:r>
              <a:rPr lang="en-US" dirty="0">
                <a:solidFill>
                  <a:srgbClr val="FF0000"/>
                </a:solidFill>
              </a:rPr>
              <a:t>modeling</a:t>
            </a:r>
            <a:r>
              <a:rPr lang="en-US" dirty="0"/>
              <a:t> each variable with missing values as a function of the </a:t>
            </a:r>
            <a:r>
              <a:rPr lang="en-US" dirty="0">
                <a:solidFill>
                  <a:srgbClr val="FF0000"/>
                </a:solidFill>
              </a:rPr>
              <a:t>other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variables</a:t>
            </a:r>
            <a:r>
              <a:rPr lang="en-US" dirty="0"/>
              <a:t> in the dataset using a supervised algorithm (e.g., regression).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563B2-7D21-0508-3DCE-2556256657D4}"/>
              </a:ext>
            </a:extLst>
          </p:cNvPr>
          <p:cNvSpPr txBox="1"/>
          <p:nvPr/>
        </p:nvSpPr>
        <p:spPr>
          <a:xfrm>
            <a:off x="10827067" y="6538424"/>
            <a:ext cx="16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cran.r</a:t>
            </a:r>
            <a:r>
              <a:rPr lang="en-US" sz="1400" dirty="0"/>
              <a:t>-project</a:t>
            </a:r>
          </a:p>
        </p:txBody>
      </p:sp>
    </p:spTree>
    <p:extLst>
      <p:ext uri="{BB962C8B-B14F-4D97-AF65-F5344CB8AC3E}">
        <p14:creationId xmlns:p14="http://schemas.microsoft.com/office/powerpoint/2010/main" val="1403441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115AC471-ACF3-A744-9160-F6A9AD642D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8680" y="323850"/>
            <a:ext cx="56388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133" dirty="0"/>
              <a:t>Noisy Data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BFB307B2-C9E4-FF4C-B717-CACED1D8FB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8680" y="1371600"/>
            <a:ext cx="8382000" cy="4953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Noise</a:t>
            </a:r>
            <a:r>
              <a:rPr lang="en-US" altLang="en-US" sz="2400" dirty="0"/>
              <a:t>: random </a:t>
            </a:r>
            <a:r>
              <a:rPr lang="en-US" altLang="en-US" sz="2400" dirty="0">
                <a:solidFill>
                  <a:srgbClr val="FF0000"/>
                </a:solidFill>
              </a:rPr>
              <a:t>incorrect</a:t>
            </a:r>
            <a:r>
              <a:rPr lang="en-US" altLang="en-US" sz="2400" dirty="0"/>
              <a:t> values in a measured variable</a:t>
            </a:r>
          </a:p>
          <a:p>
            <a:pPr marL="0" indent="0" eaLnBrk="1" hangingPunct="1">
              <a:buNone/>
            </a:pPr>
            <a:r>
              <a:rPr lang="en-US" altLang="en-US" sz="2400" dirty="0"/>
              <a:t>  e.g., Negative Values in Age</a:t>
            </a:r>
          </a:p>
          <a:p>
            <a:pPr marL="0" indent="0" eaLnBrk="1" hangingPunct="1">
              <a:buNone/>
            </a:pPr>
            <a:r>
              <a:rPr lang="en-US" altLang="en-US" sz="2400" dirty="0"/>
              <a:t>  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Incorrect attribute values </a:t>
            </a:r>
            <a:r>
              <a:rPr lang="en-US" altLang="en-US" sz="2400" dirty="0"/>
              <a:t>may be due to</a:t>
            </a:r>
          </a:p>
          <a:p>
            <a:pPr lvl="1" eaLnBrk="1" hangingPunct="1"/>
            <a:r>
              <a:rPr lang="en-US" altLang="en-US" dirty="0"/>
              <a:t>faulty data collection instruments</a:t>
            </a:r>
          </a:p>
          <a:p>
            <a:pPr lvl="1" eaLnBrk="1" hangingPunct="1"/>
            <a:r>
              <a:rPr lang="en-US" altLang="en-US" dirty="0"/>
              <a:t>data entry problems</a:t>
            </a:r>
          </a:p>
          <a:p>
            <a:pPr lvl="1" eaLnBrk="1" hangingPunct="1"/>
            <a:r>
              <a:rPr lang="en-US" altLang="en-US" dirty="0"/>
              <a:t>data transmission problems</a:t>
            </a:r>
          </a:p>
          <a:p>
            <a:pPr lvl="1" eaLnBrk="1" hangingPunct="1"/>
            <a:r>
              <a:rPr lang="en-US" altLang="en-US" dirty="0"/>
              <a:t>inconsistency in data</a:t>
            </a:r>
          </a:p>
          <a:p>
            <a:pPr marL="457200" lvl="1" indent="0" eaLnBrk="1" hangingPunct="1"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92BE2-DDC7-CD4C-CF7C-8ECE0DE53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5" y="3848100"/>
            <a:ext cx="6381750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104C9985-DB0E-3B40-9EF5-3203FB221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304800"/>
            <a:ext cx="859155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How to Handle Noisy Data?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031178BD-FECC-8F4D-AA6A-8609C05DDE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371600"/>
            <a:ext cx="8382000" cy="50292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Binning</a:t>
            </a:r>
          </a:p>
          <a:p>
            <a:pPr lvl="1" eaLnBrk="1" hangingPunct="1"/>
            <a:r>
              <a:rPr lang="en-US" altLang="en-US" dirty="0"/>
              <a:t>first sort data and partition into (equal-frequency) bins</a:t>
            </a:r>
          </a:p>
          <a:p>
            <a:pPr lvl="1" eaLnBrk="1" hangingPunct="1"/>
            <a:r>
              <a:rPr lang="en-US" altLang="en-US" dirty="0"/>
              <a:t>then one can </a:t>
            </a:r>
            <a:r>
              <a:rPr lang="en-US" altLang="en-US" dirty="0">
                <a:solidFill>
                  <a:schemeClr val="hlink"/>
                </a:solidFill>
              </a:rPr>
              <a:t>smooth by bin means,  smooth by bin median, smooth by bin boundaries</a:t>
            </a:r>
            <a:r>
              <a:rPr lang="en-US" altLang="en-US" dirty="0"/>
              <a:t>, etc.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Regression</a:t>
            </a:r>
          </a:p>
          <a:p>
            <a:pPr lvl="1" eaLnBrk="1" hangingPunct="1"/>
            <a:r>
              <a:rPr lang="en-US" altLang="en-US" dirty="0"/>
              <a:t>smooth by fitting the data into regression functions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Clustering</a:t>
            </a:r>
          </a:p>
          <a:p>
            <a:pPr lvl="1" eaLnBrk="1" hangingPunct="1"/>
            <a:r>
              <a:rPr lang="en-US" altLang="en-US" dirty="0"/>
              <a:t>detect and remove noises</a:t>
            </a:r>
          </a:p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Combined computer and human inspection</a:t>
            </a:r>
          </a:p>
          <a:p>
            <a:pPr lvl="1" eaLnBrk="1" hangingPunct="1"/>
            <a:r>
              <a:rPr lang="en-US" altLang="en-US" dirty="0"/>
              <a:t>detect suspicious values using queries and check by human (e.g., deal with incorrect values)</a:t>
            </a:r>
          </a:p>
        </p:txBody>
      </p:sp>
    </p:spTree>
    <p:extLst>
      <p:ext uri="{BB962C8B-B14F-4D97-AF65-F5344CB8AC3E}">
        <p14:creationId xmlns:p14="http://schemas.microsoft.com/office/powerpoint/2010/main" val="586260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>
            <a:extLst>
              <a:ext uri="{FF2B5EF4-FFF2-40B4-BE49-F238E27FC236}">
                <a16:creationId xmlns:a16="http://schemas.microsoft.com/office/drawing/2014/main" id="{9D5500F2-0D16-3246-8385-D6E036ECB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44036" name="Rectangle 1026">
            <a:extLst>
              <a:ext uri="{FF2B5EF4-FFF2-40B4-BE49-F238E27FC236}">
                <a16:creationId xmlns:a16="http://schemas.microsoft.com/office/drawing/2014/main" id="{0E994AB6-5064-4544-B911-6ECAE5E84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133" dirty="0"/>
              <a:t>Binning (Discretization)</a:t>
            </a:r>
          </a:p>
        </p:txBody>
      </p:sp>
      <p:sp>
        <p:nvSpPr>
          <p:cNvPr id="44037" name="Rectangle 1027">
            <a:extLst>
              <a:ext uri="{FF2B5EF4-FFF2-40B4-BE49-F238E27FC236}">
                <a16:creationId xmlns:a16="http://schemas.microsoft.com/office/drawing/2014/main" id="{224AD847-07F1-134E-8FAE-5FE19FDC8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400175"/>
            <a:ext cx="10363200" cy="5181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Equal-width </a:t>
            </a:r>
            <a:r>
              <a:rPr lang="en-US" altLang="en-US" sz="2000" dirty="0">
                <a:ea typeface="ＭＳ Ｐゴシック" panose="020B0600070205080204" pitchFamily="34" charset="-128"/>
              </a:rPr>
              <a:t>(distance) partitioning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Divides the range into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 intervals of equal size: </a:t>
            </a:r>
            <a:r>
              <a:rPr lang="en-US" altLang="en-US" sz="2000" dirty="0">
                <a:solidFill>
                  <a:srgbClr val="39513E"/>
                </a:solidFill>
                <a:ea typeface="ＭＳ Ｐゴシック" panose="020B0600070205080204" pitchFamily="34" charset="-128"/>
              </a:rPr>
              <a:t>uniform grid</a:t>
            </a:r>
            <a:endParaRPr lang="en-US" altLang="en-US" sz="2000" dirty="0">
              <a:solidFill>
                <a:schemeClr val="hlink"/>
              </a:solidFill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if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B</a:t>
            </a:r>
            <a:r>
              <a:rPr lang="en-US" altLang="en-US" sz="2000" dirty="0">
                <a:ea typeface="ＭＳ Ｐゴシック" panose="020B0600070205080204" pitchFamily="34" charset="-128"/>
              </a:rPr>
              <a:t> are the lowest and highest values of the attribute, the width of intervals will be: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W </a:t>
            </a:r>
            <a:r>
              <a:rPr lang="en-US" altLang="en-US" sz="2000" dirty="0">
                <a:ea typeface="ＭＳ Ｐゴシック" panose="020B0600070205080204" pitchFamily="34" charset="-128"/>
              </a:rPr>
              <a:t>= (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B </a:t>
            </a:r>
            <a:r>
              <a:rPr lang="en-US" altLang="en-US" sz="2000" dirty="0">
                <a:ea typeface="ＭＳ Ｐゴシック" panose="020B0600070205080204" pitchFamily="34" charset="-128"/>
              </a:rPr>
              <a:t>–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A</a:t>
            </a:r>
            <a:r>
              <a:rPr lang="en-US" altLang="en-US" sz="2000" dirty="0">
                <a:ea typeface="ＭＳ Ｐゴシック" panose="020B0600070205080204" pitchFamily="34" charset="-128"/>
              </a:rPr>
              <a:t>)/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N.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The most straightforward, but outliers may dominate presentation</a:t>
            </a:r>
          </a:p>
          <a:p>
            <a:pPr eaLnBrk="1" hangingPunct="1">
              <a:lnSpc>
                <a:spcPct val="150000"/>
              </a:lnSpc>
            </a:pPr>
            <a:endParaRPr lang="en-US" altLang="en-US" sz="2000" dirty="0">
              <a:solidFill>
                <a:schemeClr val="hlink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Equal-depth</a:t>
            </a:r>
            <a:r>
              <a:rPr lang="en-US" altLang="en-US" sz="2000" dirty="0">
                <a:ea typeface="ＭＳ Ｐゴシック" panose="020B0600070205080204" pitchFamily="34" charset="-128"/>
              </a:rPr>
              <a:t> (frequency) partitioning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Divides the range into </a:t>
            </a:r>
            <a:r>
              <a:rPr lang="en-US" altLang="en-US" sz="2000" i="1" dirty="0">
                <a:ea typeface="ＭＳ Ｐゴシック" panose="020B0600070205080204" pitchFamily="34" charset="-128"/>
              </a:rPr>
              <a:t>N</a:t>
            </a:r>
            <a:r>
              <a:rPr lang="en-US" altLang="en-US" sz="2000" dirty="0">
                <a:ea typeface="ＭＳ Ｐゴシック" panose="020B0600070205080204" pitchFamily="34" charset="-128"/>
              </a:rPr>
              <a:t> intervals, each containing approximately same number of samples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ea typeface="ＭＳ Ｐゴシック" panose="020B0600070205080204" pitchFamily="34" charset="-128"/>
              </a:rPr>
              <a:t>Good data scaling</a:t>
            </a:r>
          </a:p>
        </p:txBody>
      </p:sp>
    </p:spTree>
    <p:extLst>
      <p:ext uri="{BB962C8B-B14F-4D97-AF65-F5344CB8AC3E}">
        <p14:creationId xmlns:p14="http://schemas.microsoft.com/office/powerpoint/2010/main" val="1838347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4">
            <a:extLst>
              <a:ext uri="{FF2B5EF4-FFF2-40B4-BE49-F238E27FC236}">
                <a16:creationId xmlns:a16="http://schemas.microsoft.com/office/drawing/2014/main" id="{8F99394F-0910-7F49-B05D-9DD6B3851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177E7440-9420-4D40-B8DA-BF45934E5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Binning Sample – Equal Depth</a:t>
            </a:r>
          </a:p>
        </p:txBody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A1362ECE-AEAD-CD4D-A7CF-46027B1FE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3930" y="1690688"/>
            <a:ext cx="80772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</a:rPr>
              <a:t> 12 data points: 25, -5 , 29, 10, 33, 15, 21 , 28, 21, 25, 8, 26</a:t>
            </a:r>
          </a:p>
          <a:p>
            <a:pPr marL="0" indent="0">
              <a:buNone/>
            </a:pPr>
            <a:endParaRPr lang="en-US" alt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eaLnBrk="1" hangingPunct="1">
              <a:buNone/>
            </a:pPr>
            <a:r>
              <a:rPr lang="en-US" altLang="en-US" sz="2000" dirty="0"/>
              <a:t>1- Sorted data : -5, 8, 10, 15, 21, 21, 25, 25, 26, 28, 29, 33</a:t>
            </a:r>
          </a:p>
          <a:p>
            <a:pPr marL="0" indent="0" eaLnBrk="1" hangingPunct="1">
              <a:buNone/>
            </a:pPr>
            <a:endParaRPr lang="en-US" alt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2000" dirty="0"/>
              <a:t>2- Partition into </a:t>
            </a:r>
            <a:r>
              <a:rPr lang="en-US" altLang="en-US" sz="2000" dirty="0">
                <a:solidFill>
                  <a:srgbClr val="FF0000"/>
                </a:solidFill>
              </a:rPr>
              <a:t>3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equal-depth</a:t>
            </a:r>
            <a:r>
              <a:rPr lang="en-US" altLang="en-US" sz="2000" dirty="0"/>
              <a:t> bins:</a:t>
            </a:r>
          </a:p>
          <a:p>
            <a:pPr eaLnBrk="1" hangingPunct="1">
              <a:buFontTx/>
              <a:buNone/>
            </a:pPr>
            <a:r>
              <a:rPr lang="en-US" altLang="en-US" sz="2000" dirty="0"/>
              <a:t>      - Bin 1: -5, 8, 10, 15</a:t>
            </a:r>
          </a:p>
          <a:p>
            <a:pPr eaLnBrk="1" hangingPunct="1">
              <a:buFontTx/>
              <a:buNone/>
            </a:pPr>
            <a:r>
              <a:rPr lang="en-US" altLang="en-US" sz="2000" dirty="0"/>
              <a:t>      - Bin 2: 21, 21, 25, 25</a:t>
            </a:r>
          </a:p>
          <a:p>
            <a:pPr eaLnBrk="1" hangingPunct="1">
              <a:buFontTx/>
              <a:buNone/>
            </a:pPr>
            <a:r>
              <a:rPr lang="en-US" altLang="en-US" sz="2000" dirty="0"/>
              <a:t>      - Bin 3: 26, 28, 29, 33</a:t>
            </a:r>
          </a:p>
          <a:p>
            <a:pPr eaLnBrk="1" hangingPunct="1">
              <a:buFontTx/>
              <a:buNone/>
            </a:pPr>
            <a:r>
              <a:rPr lang="en-US" altLang="en-US" sz="2000" dirty="0"/>
              <a:t>3- Smoothing by bin </a:t>
            </a:r>
            <a:r>
              <a:rPr lang="en-US" altLang="en-US" sz="2000" b="1" dirty="0"/>
              <a:t>means</a:t>
            </a:r>
            <a:r>
              <a:rPr lang="en-US" altLang="en-US" sz="2000" dirty="0"/>
              <a:t>:</a:t>
            </a:r>
          </a:p>
          <a:p>
            <a:pPr eaLnBrk="1" hangingPunct="1">
              <a:buFontTx/>
              <a:buNone/>
            </a:pPr>
            <a:r>
              <a:rPr lang="en-US" altLang="en-US" sz="2000" dirty="0"/>
              <a:t>      - Bin 1: 7, 7, 7, 7</a:t>
            </a:r>
          </a:p>
          <a:p>
            <a:pPr eaLnBrk="1" hangingPunct="1">
              <a:buFontTx/>
              <a:buNone/>
            </a:pPr>
            <a:r>
              <a:rPr lang="en-US" altLang="en-US" sz="2000" dirty="0"/>
              <a:t>      - Bin 2: 23, 23, 23, 23</a:t>
            </a:r>
          </a:p>
          <a:p>
            <a:pPr eaLnBrk="1" hangingPunct="1">
              <a:buFontTx/>
              <a:buNone/>
            </a:pPr>
            <a:r>
              <a:rPr lang="en-US" altLang="en-US" sz="2000" dirty="0"/>
              <a:t>      - Bin 3: 29, 29, 29, 29</a:t>
            </a:r>
          </a:p>
        </p:txBody>
      </p:sp>
    </p:spTree>
    <p:extLst>
      <p:ext uri="{BB962C8B-B14F-4D97-AF65-F5344CB8AC3E}">
        <p14:creationId xmlns:p14="http://schemas.microsoft.com/office/powerpoint/2010/main" val="112531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770063"/>
            <a:ext cx="11212830" cy="167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Outliers are data points that </a:t>
            </a:r>
            <a:r>
              <a:rPr lang="en-US" dirty="0">
                <a:solidFill>
                  <a:srgbClr val="FF0000"/>
                </a:solidFill>
              </a:rPr>
              <a:t>deviate</a:t>
            </a:r>
            <a:r>
              <a:rPr lang="en-US" dirty="0"/>
              <a:t> significantly from the </a:t>
            </a:r>
            <a:r>
              <a:rPr lang="en-US" dirty="0">
                <a:solidFill>
                  <a:srgbClr val="FF0000"/>
                </a:solidFill>
              </a:rPr>
              <a:t>rest of the data</a:t>
            </a:r>
          </a:p>
          <a:p>
            <a:pPr marL="0" indent="0">
              <a:buNone/>
            </a:pPr>
            <a:r>
              <a:rPr lang="en-US" dirty="0"/>
              <a:t>Outliers can influence results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741C-390D-418A-9EA5-EF739188B5C1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782776"/>
              </p:ext>
            </p:extLst>
          </p:nvPr>
        </p:nvGraphicFramePr>
        <p:xfrm>
          <a:off x="1981200" y="3719287"/>
          <a:ext cx="3581400" cy="224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563146"/>
              </p:ext>
            </p:extLst>
          </p:nvPr>
        </p:nvGraphicFramePr>
        <p:xfrm>
          <a:off x="6096000" y="3719288"/>
          <a:ext cx="3818878" cy="22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5776687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  <a:r>
              <a:rPr lang="en-US" dirty="0"/>
              <a:t> = -.426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600" y="5741762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  <a:r>
              <a:rPr lang="en-US" dirty="0"/>
              <a:t> = -.567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97480" y="6218377"/>
            <a:ext cx="8229600" cy="807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Same data, changed one value from 37 to 150</a:t>
            </a:r>
          </a:p>
        </p:txBody>
      </p:sp>
      <p:sp>
        <p:nvSpPr>
          <p:cNvPr id="5" name="Oval 4"/>
          <p:cNvSpPr/>
          <p:nvPr/>
        </p:nvSpPr>
        <p:spPr>
          <a:xfrm>
            <a:off x="2514600" y="4903562"/>
            <a:ext cx="182880" cy="182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29400" y="3860711"/>
            <a:ext cx="182880" cy="182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AsOne/>
      </p:bldGraphic>
      <p:bldGraphic spid="7" grpId="0">
        <p:bldAsOne/>
      </p:bldGraphic>
      <p:bldP spid="8" grpId="0"/>
      <p:bldP spid="9" grpId="0"/>
      <p:bldP spid="10" grpId="0"/>
      <p:bldP spid="5" grpId="0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465" y="1585912"/>
            <a:ext cx="10085070" cy="4953000"/>
          </a:xfrm>
        </p:spPr>
        <p:txBody>
          <a:bodyPr>
            <a:normAutofit/>
          </a:bodyPr>
          <a:lstStyle/>
          <a:p>
            <a:r>
              <a:rPr lang="en-US" dirty="0"/>
              <a:t>Values that are greater than </a:t>
            </a:r>
            <a:r>
              <a:rPr lang="en-US" dirty="0">
                <a:solidFill>
                  <a:srgbClr val="FF0000"/>
                </a:solidFill>
              </a:rPr>
              <a:t>+3 standard deviations </a:t>
            </a:r>
            <a:r>
              <a:rPr lang="en-US" dirty="0"/>
              <a:t>from the mean, or less than </a:t>
            </a:r>
            <a:r>
              <a:rPr lang="en-US" dirty="0">
                <a:solidFill>
                  <a:srgbClr val="FF0000"/>
                </a:solidFill>
              </a:rPr>
              <a:t>-3 standard deviations </a:t>
            </a:r>
            <a:r>
              <a:rPr lang="en-US" dirty="0"/>
              <a:t>can be considered as outliers </a:t>
            </a:r>
          </a:p>
          <a:p>
            <a:pPr marL="0" indent="0">
              <a:buNone/>
            </a:pPr>
            <a:r>
              <a:rPr lang="en-US" i="1" dirty="0"/>
              <a:t>SD</a:t>
            </a:r>
            <a:r>
              <a:rPr lang="en-US" dirty="0"/>
              <a:t> of [34,35,41,56,71</a:t>
            </a:r>
            <a:r>
              <a:rPr lang="en-US" dirty="0">
                <a:solidFill>
                  <a:srgbClr val="FF0000"/>
                </a:solidFill>
              </a:rPr>
              <a:t>,75</a:t>
            </a:r>
            <a:r>
              <a:rPr lang="en-US" dirty="0"/>
              <a:t>] = 16.53</a:t>
            </a:r>
          </a:p>
          <a:p>
            <a:pPr lvl="1"/>
            <a:r>
              <a:rPr lang="en-US" i="1" dirty="0"/>
              <a:t>M</a:t>
            </a:r>
            <a:r>
              <a:rPr lang="en-US" dirty="0"/>
              <a:t> = 52.0 </a:t>
            </a:r>
          </a:p>
          <a:p>
            <a:pPr lvl="1"/>
            <a:r>
              <a:rPr lang="en-US" i="1" dirty="0"/>
              <a:t>M</a:t>
            </a:r>
            <a:r>
              <a:rPr lang="en-US" dirty="0"/>
              <a:t> + 3 </a:t>
            </a:r>
            <a:r>
              <a:rPr lang="en-US" i="1" dirty="0"/>
              <a:t>SD</a:t>
            </a:r>
            <a:r>
              <a:rPr lang="en-US" dirty="0"/>
              <a:t>’s = </a:t>
            </a:r>
            <a:r>
              <a:rPr lang="en-US" dirty="0">
                <a:solidFill>
                  <a:srgbClr val="C00000"/>
                </a:solidFill>
              </a:rPr>
              <a:t>101.06</a:t>
            </a:r>
          </a:p>
          <a:p>
            <a:pPr marL="0" indent="0">
              <a:buNone/>
            </a:pPr>
            <a:r>
              <a:rPr lang="en-US" i="1" dirty="0"/>
              <a:t>SD</a:t>
            </a:r>
            <a:r>
              <a:rPr lang="en-US" dirty="0"/>
              <a:t> of [34,35,41,56,71</a:t>
            </a:r>
            <a:r>
              <a:rPr lang="en-US" dirty="0">
                <a:solidFill>
                  <a:srgbClr val="FF0000"/>
                </a:solidFill>
              </a:rPr>
              <a:t>,150</a:t>
            </a:r>
            <a:r>
              <a:rPr lang="en-US" dirty="0"/>
              <a:t>] = 40.37</a:t>
            </a:r>
          </a:p>
          <a:p>
            <a:pPr lvl="1"/>
            <a:r>
              <a:rPr lang="en-US" i="1" dirty="0"/>
              <a:t>M</a:t>
            </a:r>
            <a:r>
              <a:rPr lang="en-US" dirty="0"/>
              <a:t> = 64.5</a:t>
            </a:r>
          </a:p>
          <a:p>
            <a:pPr lvl="1"/>
            <a:r>
              <a:rPr lang="en-US" i="1" dirty="0"/>
              <a:t>M</a:t>
            </a:r>
            <a:r>
              <a:rPr lang="en-US" dirty="0"/>
              <a:t> + 3 </a:t>
            </a:r>
            <a:r>
              <a:rPr lang="en-US" i="1" dirty="0"/>
              <a:t>SD</a:t>
            </a:r>
            <a:r>
              <a:rPr lang="en-US" dirty="0"/>
              <a:t>’s = </a:t>
            </a:r>
            <a:r>
              <a:rPr lang="en-US" dirty="0">
                <a:solidFill>
                  <a:srgbClr val="C00000"/>
                </a:solidFill>
              </a:rPr>
              <a:t>185.61</a:t>
            </a:r>
          </a:p>
          <a:p>
            <a:r>
              <a:rPr lang="en-US" dirty="0"/>
              <a:t>sometimes SD is </a:t>
            </a:r>
            <a:r>
              <a:rPr lang="en-US" dirty="0">
                <a:solidFill>
                  <a:srgbClr val="FF0000"/>
                </a:solidFill>
              </a:rPr>
              <a:t>influenced by extreme values</a:t>
            </a:r>
            <a:r>
              <a:rPr lang="en-US" dirty="0"/>
              <a:t>. So, having extreme values makes it harder to detect extreme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741C-390D-418A-9EA5-EF739188B5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3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FEC2-238F-1A00-6AFF-1CA1FCFA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is the New Electricity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09102-8FF4-DCAD-FC06-41F10F8A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 diagram of various technology items&#10;&#10;Description automatically generated">
            <a:extLst>
              <a:ext uri="{FF2B5EF4-FFF2-40B4-BE49-F238E27FC236}">
                <a16:creationId xmlns:a16="http://schemas.microsoft.com/office/drawing/2014/main" id="{63F8076F-D9C1-273A-53F9-9E78BD46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60" y="1489683"/>
            <a:ext cx="5472040" cy="447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0A702-0E0E-7C5C-8B20-96A4B10959E3}"/>
              </a:ext>
            </a:extLst>
          </p:cNvPr>
          <p:cNvSpPr txBox="1"/>
          <p:nvPr/>
        </p:nvSpPr>
        <p:spPr>
          <a:xfrm>
            <a:off x="9379131" y="552239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JavaPoint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32157-7522-763F-8575-65982B88535A}"/>
              </a:ext>
            </a:extLst>
          </p:cNvPr>
          <p:cNvSpPr txBox="1"/>
          <p:nvPr/>
        </p:nvSpPr>
        <p:spPr>
          <a:xfrm>
            <a:off x="937260" y="2277816"/>
            <a:ext cx="42587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Electricity changed how the world operated. It upended transportation, manufacturing, agriculture, health care. AI is poised to have a similar impact</a:t>
            </a:r>
          </a:p>
          <a:p>
            <a:endParaRPr lang="en-US" sz="2000" dirty="0"/>
          </a:p>
          <a:p>
            <a:r>
              <a:rPr lang="en-US" sz="2000" dirty="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562744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741C-390D-418A-9EA5-EF739188B5C1}" type="slidenum">
              <a:rPr lang="en-US" smtClean="0"/>
              <a:t>60</a:t>
            </a:fld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295400" y="3530377"/>
            <a:ext cx="8915400" cy="2595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3696DE-46EB-7050-6BA4-FB957ED96DA1}"/>
              </a:ext>
            </a:extLst>
          </p:cNvPr>
          <p:cNvSpPr txBox="1"/>
          <p:nvPr/>
        </p:nvSpPr>
        <p:spPr>
          <a:xfrm>
            <a:off x="369090" y="1527584"/>
            <a:ext cx="11708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IQR (interquartile ) method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a “</a:t>
            </a:r>
            <a:r>
              <a:rPr lang="en-US" dirty="0">
                <a:solidFill>
                  <a:srgbClr val="C00000"/>
                </a:solidFill>
              </a:rPr>
              <a:t>fence</a:t>
            </a:r>
            <a:r>
              <a:rPr lang="en-US" dirty="0"/>
              <a:t>” outside of Q1 and Q3. Any values that fall outside of this fence are considered outliers.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build this fence take </a:t>
            </a:r>
            <a:r>
              <a:rPr lang="en-US" dirty="0">
                <a:solidFill>
                  <a:srgbClr val="C00000"/>
                </a:solidFill>
              </a:rPr>
              <a:t>1.5 times </a:t>
            </a:r>
            <a:r>
              <a:rPr lang="en-US" dirty="0"/>
              <a:t>the IQR and then subtract this value from Q1 and add this value to Q3</a:t>
            </a:r>
          </a:p>
        </p:txBody>
      </p:sp>
      <p:pic>
        <p:nvPicPr>
          <p:cNvPr id="5" name="Picture 4" descr="A diagram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057571C-515A-53D8-4360-E840D1600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89994"/>
            <a:ext cx="7867649" cy="3933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FC96CA-F1B9-0C94-CA5D-0210DAFCD161}"/>
              </a:ext>
            </a:extLst>
          </p:cNvPr>
          <p:cNvSpPr txBox="1"/>
          <p:nvPr/>
        </p:nvSpPr>
        <p:spPr>
          <a:xfrm>
            <a:off x="9810748" y="6162209"/>
            <a:ext cx="1038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neptune</a:t>
            </a:r>
            <a:endParaRPr lang="en-US" sz="1050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720B5CE6-33CD-F0A6-E4C8-EF79F160A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462899"/>
            <a:ext cx="447675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In Python : q3, q1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numpy.percentile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JetBrains Mono"/>
              </a:rPr>
              <a:t>(data, [75 ,25])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082D3-6EFB-76CA-88D9-38DCDE2FE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860AB0F-7D31-DB24-C269-FE3D4C5EEE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715408"/>
              </p:ext>
            </p:extLst>
          </p:nvPr>
        </p:nvGraphicFramePr>
        <p:xfrm>
          <a:off x="934941" y="1389063"/>
          <a:ext cx="9564784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312040" imgH="4540320" progId="PBrush">
                  <p:embed/>
                </p:oleObj>
              </mc:Choice>
              <mc:Fallback>
                <p:oleObj name="Bitmap Image" r:id="rId2" imgW="8312040" imgH="4540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4941" y="1389063"/>
                        <a:ext cx="9564784" cy="522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3970E2F-3A40-858C-D31F-CCEDC0877B16}"/>
              </a:ext>
            </a:extLst>
          </p:cNvPr>
          <p:cNvSpPr txBox="1"/>
          <p:nvPr/>
        </p:nvSpPr>
        <p:spPr>
          <a:xfrm>
            <a:off x="1071563" y="924203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18 Samples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04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9372600" cy="5257800"/>
          </a:xfrm>
        </p:spPr>
        <p:txBody>
          <a:bodyPr>
            <a:normAutofit/>
          </a:bodyPr>
          <a:lstStyle/>
          <a:p>
            <a:r>
              <a:rPr lang="en-US" dirty="0"/>
              <a:t>Outlier as a</a:t>
            </a:r>
            <a:r>
              <a:rPr lang="en-US" sz="2800" dirty="0"/>
              <a:t> noncompliance (Invalid)</a:t>
            </a:r>
          </a:p>
          <a:p>
            <a:pPr lvl="1"/>
            <a:r>
              <a:rPr lang="en-US" sz="2000" dirty="0"/>
              <a:t>E.g., age of 200 --&gt; </a:t>
            </a:r>
            <a:r>
              <a:rPr lang="en-US" sz="2000" dirty="0">
                <a:solidFill>
                  <a:srgbClr val="C00000"/>
                </a:solidFill>
              </a:rPr>
              <a:t>Delete</a:t>
            </a:r>
            <a:r>
              <a:rPr lang="en-US" sz="2000" dirty="0"/>
              <a:t> the outlier</a:t>
            </a:r>
          </a:p>
          <a:p>
            <a:pPr marL="457200" lvl="1" indent="0">
              <a:buNone/>
            </a:pPr>
            <a:r>
              <a:rPr lang="en-US" sz="2000" dirty="0"/>
              <a:t>                                       </a:t>
            </a:r>
            <a:r>
              <a:rPr lang="en-US" sz="2000" dirty="0">
                <a:solidFill>
                  <a:srgbClr val="FF0000"/>
                </a:solidFill>
              </a:rPr>
              <a:t>Replace</a:t>
            </a:r>
            <a:r>
              <a:rPr lang="en-US" sz="2000" dirty="0"/>
              <a:t> the outlier with a value (e.g., median)</a:t>
            </a:r>
          </a:p>
          <a:p>
            <a:pPr marL="457200" lvl="1" indent="0">
              <a:buNone/>
            </a:pPr>
            <a:r>
              <a:rPr lang="en-US" sz="2000" dirty="0"/>
              <a:t>                                       </a:t>
            </a:r>
            <a:r>
              <a:rPr lang="en-US" sz="2000" u="sng" dirty="0" err="1">
                <a:solidFill>
                  <a:srgbClr val="FF0000"/>
                </a:solidFill>
              </a:rPr>
              <a:t>Winsorizing</a:t>
            </a:r>
            <a:endParaRPr lang="en-US" sz="2000" u="sng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000" dirty="0"/>
              <a:t>                                       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Outlier as a real extreme value</a:t>
            </a:r>
          </a:p>
          <a:p>
            <a:pPr lvl="1"/>
            <a:r>
              <a:rPr lang="en-US" sz="2000" dirty="0"/>
              <a:t>E.g., Elon Musk salary --&gt; Deleting </a:t>
            </a:r>
            <a:r>
              <a:rPr lang="en-US" sz="2000" dirty="0">
                <a:solidFill>
                  <a:srgbClr val="C00000"/>
                </a:solidFill>
              </a:rPr>
              <a:t>valid cases</a:t>
            </a:r>
            <a:r>
              <a:rPr lang="en-US" sz="2000" dirty="0"/>
              <a:t> biases your sample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lvl="1" indent="228600"/>
            <a:r>
              <a:rPr lang="en-US" sz="2800" dirty="0"/>
              <a:t>Outlier as output</a:t>
            </a:r>
          </a:p>
          <a:p>
            <a:pPr lvl="1"/>
            <a:r>
              <a:rPr lang="en-US" sz="2000" dirty="0"/>
              <a:t>E.g., detecting fraud --&gt; Outliers are </a:t>
            </a:r>
            <a:r>
              <a:rPr lang="en-US" sz="2000" dirty="0">
                <a:solidFill>
                  <a:srgbClr val="C00000"/>
                </a:solidFill>
              </a:rPr>
              <a:t>outputs of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7741C-390D-418A-9EA5-EF739188B5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5D4C2FC0-2739-F194-8ABE-005F5B5A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76" y="4019550"/>
            <a:ext cx="4417454" cy="261366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750DA60-439E-C041-7AD7-80A38F096F83}"/>
              </a:ext>
            </a:extLst>
          </p:cNvPr>
          <p:cNvSpPr txBox="1">
            <a:spLocks noChangeArrowheads="1"/>
          </p:cNvSpPr>
          <p:nvPr/>
        </p:nvSpPr>
        <p:spPr>
          <a:xfrm>
            <a:off x="697230" y="224790"/>
            <a:ext cx="94869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Normalizing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DCD12-DA35-58C6-7E25-23199C57A324}"/>
              </a:ext>
            </a:extLst>
          </p:cNvPr>
          <p:cNvSpPr txBox="1"/>
          <p:nvPr/>
        </p:nvSpPr>
        <p:spPr>
          <a:xfrm>
            <a:off x="697230" y="914400"/>
            <a:ext cx="110871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Data normalization is a technique to transform the values of a dataset into a </a:t>
            </a:r>
            <a:r>
              <a:rPr lang="en-US" sz="2000" dirty="0">
                <a:solidFill>
                  <a:srgbClr val="C00000"/>
                </a:solidFill>
              </a:rPr>
              <a:t>uniform scale </a:t>
            </a:r>
            <a:r>
              <a:rPr lang="en-US" sz="2000" dirty="0"/>
              <a:t>(e.g., 0-1). </a:t>
            </a:r>
          </a:p>
          <a:p>
            <a:r>
              <a:rPr lang="en-US" sz="2000" dirty="0"/>
              <a:t>Some machine learning algorithms and loss functions are sensitive to the scale of the features. </a:t>
            </a:r>
          </a:p>
          <a:p>
            <a:endParaRPr lang="en-US" sz="2000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</a:pPr>
            <a:r>
              <a:rPr lang="en-US" altLang="en-US" b="1" dirty="0"/>
              <a:t>min-max normalization</a:t>
            </a:r>
            <a:r>
              <a:rPr lang="en-US" altLang="en-US" dirty="0"/>
              <a:t>: preserve scale but </a:t>
            </a:r>
            <a:r>
              <a:rPr lang="en-US" dirty="0"/>
              <a:t>does not handle outliers well. A value between 0 and 1</a:t>
            </a:r>
            <a:endParaRPr lang="en-US" altLang="en-US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effectLst/>
              </a:rPr>
              <a:t>New value = </a:t>
            </a:r>
            <a:r>
              <a:rPr lang="en-US" b="1" dirty="0">
                <a:solidFill>
                  <a:srgbClr val="C00000"/>
                </a:solidFill>
                <a:effectLst/>
              </a:rPr>
              <a:t>(</a:t>
            </a:r>
            <a:r>
              <a:rPr lang="en-US" dirty="0">
                <a:solidFill>
                  <a:srgbClr val="C00000"/>
                </a:solidFill>
                <a:effectLst/>
              </a:rPr>
              <a:t>Original value - Min</a:t>
            </a:r>
            <a:r>
              <a:rPr lang="en-US" b="1" dirty="0">
                <a:solidFill>
                  <a:srgbClr val="C00000"/>
                </a:solidFill>
                <a:effectLst/>
              </a:rPr>
              <a:t>) / </a:t>
            </a:r>
            <a:r>
              <a:rPr lang="en-US" dirty="0">
                <a:solidFill>
                  <a:srgbClr val="C00000"/>
                </a:solidFill>
                <a:effectLst/>
              </a:rPr>
              <a:t>(Max - Min)</a:t>
            </a: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/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</a:pPr>
            <a:r>
              <a:rPr lang="en-US" altLang="en-US" b="1" dirty="0"/>
              <a:t>z-score normalization</a:t>
            </a:r>
            <a:r>
              <a:rPr lang="en-US" altLang="en-US" dirty="0"/>
              <a:t>: better handling of outliers but not exact same scale</a:t>
            </a: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  <a:effectLst/>
              </a:rPr>
              <a:t>New value = </a:t>
            </a:r>
            <a:r>
              <a:rPr lang="en-US" b="1" dirty="0">
                <a:solidFill>
                  <a:srgbClr val="C00000"/>
                </a:solidFill>
                <a:effectLst/>
              </a:rPr>
              <a:t>(</a:t>
            </a:r>
            <a:r>
              <a:rPr lang="en-US" dirty="0">
                <a:solidFill>
                  <a:srgbClr val="C00000"/>
                </a:solidFill>
                <a:effectLst/>
              </a:rPr>
              <a:t>Original value - Mean</a:t>
            </a:r>
            <a:r>
              <a:rPr lang="en-US" b="1" dirty="0">
                <a:solidFill>
                  <a:srgbClr val="C00000"/>
                </a:solidFill>
                <a:effectLst/>
              </a:rPr>
              <a:t>) / </a:t>
            </a:r>
            <a:r>
              <a:rPr lang="en-US" dirty="0">
                <a:solidFill>
                  <a:srgbClr val="C00000"/>
                </a:solidFill>
                <a:effectLst/>
              </a:rPr>
              <a:t>Standard deviation</a:t>
            </a: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Normalizing can make the </a:t>
            </a:r>
            <a:r>
              <a:rPr lang="en-US" sz="2000" dirty="0">
                <a:solidFill>
                  <a:srgbClr val="C00000"/>
                </a:solidFill>
              </a:rPr>
              <a:t>outliers less influential</a:t>
            </a:r>
            <a:r>
              <a:rPr lang="en-US" sz="2000" dirty="0"/>
              <a:t>. </a:t>
            </a:r>
          </a:p>
          <a:p>
            <a:pPr marL="171450" lvl="2" indent="17145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Normalization can result in </a:t>
            </a:r>
            <a:r>
              <a:rPr lang="en-US" sz="2000" dirty="0">
                <a:solidFill>
                  <a:srgbClr val="C00000"/>
                </a:solidFill>
              </a:rPr>
              <a:t>a loss of information </a:t>
            </a:r>
            <a:r>
              <a:rPr lang="en-US" sz="2000" dirty="0"/>
              <a:t>in some datasets</a:t>
            </a:r>
            <a:endParaRPr lang="en-US" alt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074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0735AE3-A27A-B424-2DBA-D7AAC18C17A3}"/>
              </a:ext>
            </a:extLst>
          </p:cNvPr>
          <p:cNvSpPr txBox="1">
            <a:spLocks noChangeArrowheads="1"/>
          </p:cNvSpPr>
          <p:nvPr/>
        </p:nvSpPr>
        <p:spPr>
          <a:xfrm>
            <a:off x="697230" y="224790"/>
            <a:ext cx="968121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Processing of Categorical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09A13-1C68-A9BD-19E8-C85F5C11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4685326"/>
            <a:ext cx="5563363" cy="2172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9287C8-CAF2-BF91-2911-9A66B6B0B3DA}"/>
              </a:ext>
            </a:extLst>
          </p:cNvPr>
          <p:cNvSpPr txBox="1"/>
          <p:nvPr/>
        </p:nvSpPr>
        <p:spPr>
          <a:xfrm>
            <a:off x="518022" y="1470434"/>
            <a:ext cx="1131202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some statistical and machine learning models the inputs should be </a:t>
            </a:r>
            <a:r>
              <a:rPr lang="en-US" sz="2000" dirty="0">
                <a:solidFill>
                  <a:srgbClr val="FF0000"/>
                </a:solidFill>
              </a:rPr>
              <a:t>numeric</a:t>
            </a:r>
            <a:r>
              <a:rPr lang="en-US" sz="2000" dirty="0"/>
              <a:t> values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Nominal</a:t>
            </a:r>
            <a:r>
              <a:rPr lang="en-US" sz="2000" dirty="0"/>
              <a:t> categorical variables are labels that take only a finite number of values </a:t>
            </a:r>
            <a:r>
              <a:rPr lang="en-US" sz="2000" dirty="0">
                <a:solidFill>
                  <a:srgbClr val="FF0000"/>
                </a:solidFill>
              </a:rPr>
              <a:t>without orders </a:t>
            </a:r>
            <a:r>
              <a:rPr lang="en-US" sz="2000" dirty="0"/>
              <a:t>(e.g., colors)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It is incorrect to replace labels with different numerical values in a statistical model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Hot-encoding (dummy variable encoding) can be used for converting labels to numerical values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Ordinal</a:t>
            </a:r>
            <a:r>
              <a:rPr lang="en-US" sz="2000" dirty="0"/>
              <a:t> categorical variables are labels that take only a finite number of values with </a:t>
            </a:r>
            <a:r>
              <a:rPr lang="en-US" sz="2000" dirty="0">
                <a:solidFill>
                  <a:srgbClr val="FF0000"/>
                </a:solidFill>
              </a:rPr>
              <a:t>orders</a:t>
            </a:r>
            <a:r>
              <a:rPr lang="en-US" sz="2000" dirty="0"/>
              <a:t> (e.g., grades)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Sometimes labels can be replaced with different numerical values in a statistical model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Hot-encoding usually can be used for converting categories to numerical values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3E65E-ED9A-D91E-3F40-13B2F915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785774"/>
            <a:ext cx="5010150" cy="19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22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Integration</a:t>
            </a:r>
          </a:p>
        </p:txBody>
      </p:sp>
      <p:sp>
        <p:nvSpPr>
          <p:cNvPr id="1110020" name="Rectangle 4"/>
          <p:cNvSpPr>
            <a:spLocks noChangeArrowheads="1"/>
          </p:cNvSpPr>
          <p:nvPr/>
        </p:nvSpPr>
        <p:spPr bwMode="auto">
          <a:xfrm>
            <a:off x="423864" y="2523333"/>
            <a:ext cx="7772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latin typeface="Tahoma" charset="0"/>
              </a:rPr>
              <a:t>Different interfaces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latin typeface="Tahoma" charset="0"/>
              </a:rPr>
              <a:t>Different data structures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latin typeface="Tahoma" charset="0"/>
              </a:rPr>
              <a:t>Duplicate and inconsistent information</a:t>
            </a:r>
            <a:endParaRPr lang="en-US" sz="2800" dirty="0"/>
          </a:p>
        </p:txBody>
      </p:sp>
      <p:grpSp>
        <p:nvGrpSpPr>
          <p:cNvPr id="1110021" name="Group 5"/>
          <p:cNvGrpSpPr>
            <a:grpSpLocks/>
          </p:cNvGrpSpPr>
          <p:nvPr/>
        </p:nvGrpSpPr>
        <p:grpSpPr bwMode="auto">
          <a:xfrm>
            <a:off x="4995863" y="2409826"/>
            <a:ext cx="730250" cy="511175"/>
            <a:chOff x="2187" y="1367"/>
            <a:chExt cx="460" cy="322"/>
          </a:xfrm>
        </p:grpSpPr>
        <p:grpSp>
          <p:nvGrpSpPr>
            <p:cNvPr id="1110022" name="Group 6"/>
            <p:cNvGrpSpPr>
              <a:grpSpLocks/>
            </p:cNvGrpSpPr>
            <p:nvPr/>
          </p:nvGrpSpPr>
          <p:grpSpPr bwMode="auto">
            <a:xfrm>
              <a:off x="2187" y="1367"/>
              <a:ext cx="356" cy="292"/>
              <a:chOff x="2187" y="1367"/>
              <a:chExt cx="356" cy="292"/>
            </a:xfrm>
          </p:grpSpPr>
          <p:grpSp>
            <p:nvGrpSpPr>
              <p:cNvPr id="1110023" name="Group 7"/>
              <p:cNvGrpSpPr>
                <a:grpSpLocks/>
              </p:cNvGrpSpPr>
              <p:nvPr/>
            </p:nvGrpSpPr>
            <p:grpSpPr bwMode="auto">
              <a:xfrm>
                <a:off x="2187" y="1367"/>
                <a:ext cx="356" cy="292"/>
                <a:chOff x="2187" y="1367"/>
                <a:chExt cx="356" cy="292"/>
              </a:xfrm>
            </p:grpSpPr>
            <p:grpSp>
              <p:nvGrpSpPr>
                <p:cNvPr id="1110024" name="Group 8"/>
                <p:cNvGrpSpPr>
                  <a:grpSpLocks/>
                </p:cNvGrpSpPr>
                <p:nvPr/>
              </p:nvGrpSpPr>
              <p:grpSpPr bwMode="auto">
                <a:xfrm>
                  <a:off x="2187" y="1532"/>
                  <a:ext cx="356" cy="127"/>
                  <a:chOff x="2187" y="1532"/>
                  <a:chExt cx="356" cy="127"/>
                </a:xfrm>
              </p:grpSpPr>
              <p:sp>
                <p:nvSpPr>
                  <p:cNvPr id="1110025" name="Freeform 9"/>
                  <p:cNvSpPr>
                    <a:spLocks/>
                  </p:cNvSpPr>
                  <p:nvPr/>
                </p:nvSpPr>
                <p:spPr bwMode="auto">
                  <a:xfrm>
                    <a:off x="2338" y="1532"/>
                    <a:ext cx="204" cy="127"/>
                  </a:xfrm>
                  <a:custGeom>
                    <a:avLst/>
                    <a:gdLst>
                      <a:gd name="T0" fmla="*/ 0 w 204"/>
                      <a:gd name="T1" fmla="*/ 37 h 127"/>
                      <a:gd name="T2" fmla="*/ 0 w 204"/>
                      <a:gd name="T3" fmla="*/ 126 h 127"/>
                      <a:gd name="T4" fmla="*/ 203 w 204"/>
                      <a:gd name="T5" fmla="*/ 61 h 127"/>
                      <a:gd name="T6" fmla="*/ 203 w 204"/>
                      <a:gd name="T7" fmla="*/ 0 h 127"/>
                      <a:gd name="T8" fmla="*/ 0 w 204"/>
                      <a:gd name="T9" fmla="*/ 37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4" h="127">
                        <a:moveTo>
                          <a:pt x="0" y="37"/>
                        </a:moveTo>
                        <a:lnTo>
                          <a:pt x="0" y="126"/>
                        </a:lnTo>
                        <a:lnTo>
                          <a:pt x="203" y="61"/>
                        </a:lnTo>
                        <a:lnTo>
                          <a:pt x="203" y="0"/>
                        </a:lnTo>
                        <a:lnTo>
                          <a:pt x="0" y="37"/>
                        </a:lnTo>
                      </a:path>
                    </a:pathLst>
                  </a:custGeom>
                  <a:solidFill>
                    <a:srgbClr val="A0A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026" name="Freeform 10"/>
                  <p:cNvSpPr>
                    <a:spLocks/>
                  </p:cNvSpPr>
                  <p:nvPr/>
                </p:nvSpPr>
                <p:spPr bwMode="auto">
                  <a:xfrm>
                    <a:off x="2187" y="1561"/>
                    <a:ext cx="152" cy="98"/>
                  </a:xfrm>
                  <a:custGeom>
                    <a:avLst/>
                    <a:gdLst>
                      <a:gd name="T0" fmla="*/ 151 w 152"/>
                      <a:gd name="T1" fmla="*/ 8 h 98"/>
                      <a:gd name="T2" fmla="*/ 151 w 152"/>
                      <a:gd name="T3" fmla="*/ 97 h 98"/>
                      <a:gd name="T4" fmla="*/ 0 w 152"/>
                      <a:gd name="T5" fmla="*/ 75 h 98"/>
                      <a:gd name="T6" fmla="*/ 0 w 152"/>
                      <a:gd name="T7" fmla="*/ 0 h 98"/>
                      <a:gd name="T8" fmla="*/ 151 w 152"/>
                      <a:gd name="T9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2" h="98">
                        <a:moveTo>
                          <a:pt x="151" y="8"/>
                        </a:moveTo>
                        <a:lnTo>
                          <a:pt x="151" y="97"/>
                        </a:lnTo>
                        <a:lnTo>
                          <a:pt x="0" y="75"/>
                        </a:lnTo>
                        <a:lnTo>
                          <a:pt x="0" y="0"/>
                        </a:lnTo>
                        <a:lnTo>
                          <a:pt x="151" y="8"/>
                        </a:lnTo>
                      </a:path>
                    </a:pathLst>
                  </a:custGeom>
                  <a:solidFill>
                    <a:srgbClr val="80808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027" name="Freeform 11"/>
                  <p:cNvSpPr>
                    <a:spLocks/>
                  </p:cNvSpPr>
                  <p:nvPr/>
                </p:nvSpPr>
                <p:spPr bwMode="auto">
                  <a:xfrm>
                    <a:off x="2188" y="1533"/>
                    <a:ext cx="355" cy="39"/>
                  </a:xfrm>
                  <a:custGeom>
                    <a:avLst/>
                    <a:gdLst>
                      <a:gd name="T0" fmla="*/ 0 w 355"/>
                      <a:gd name="T1" fmla="*/ 29 h 39"/>
                      <a:gd name="T2" fmla="*/ 152 w 355"/>
                      <a:gd name="T3" fmla="*/ 38 h 39"/>
                      <a:gd name="T4" fmla="*/ 354 w 355"/>
                      <a:gd name="T5" fmla="*/ 0 h 39"/>
                      <a:gd name="T6" fmla="*/ 205 w 355"/>
                      <a:gd name="T7" fmla="*/ 0 h 39"/>
                      <a:gd name="T8" fmla="*/ 0 w 355"/>
                      <a:gd name="T9" fmla="*/ 2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55" h="39">
                        <a:moveTo>
                          <a:pt x="0" y="29"/>
                        </a:moveTo>
                        <a:lnTo>
                          <a:pt x="152" y="38"/>
                        </a:lnTo>
                        <a:lnTo>
                          <a:pt x="354" y="0"/>
                        </a:lnTo>
                        <a:lnTo>
                          <a:pt x="205" y="0"/>
                        </a:lnTo>
                        <a:lnTo>
                          <a:pt x="0" y="29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0028" name="Freeform 12"/>
                <p:cNvSpPr>
                  <a:spLocks/>
                </p:cNvSpPr>
                <p:nvPr/>
              </p:nvSpPr>
              <p:spPr bwMode="auto">
                <a:xfrm>
                  <a:off x="2302" y="1521"/>
                  <a:ext cx="129" cy="37"/>
                </a:xfrm>
                <a:custGeom>
                  <a:avLst/>
                  <a:gdLst>
                    <a:gd name="T0" fmla="*/ 0 w 129"/>
                    <a:gd name="T1" fmla="*/ 20 h 37"/>
                    <a:gd name="T2" fmla="*/ 0 w 129"/>
                    <a:gd name="T3" fmla="*/ 31 h 37"/>
                    <a:gd name="T4" fmla="*/ 59 w 129"/>
                    <a:gd name="T5" fmla="*/ 36 h 37"/>
                    <a:gd name="T6" fmla="*/ 128 w 129"/>
                    <a:gd name="T7" fmla="*/ 23 h 37"/>
                    <a:gd name="T8" fmla="*/ 128 w 129"/>
                    <a:gd name="T9" fmla="*/ 0 h 37"/>
                    <a:gd name="T10" fmla="*/ 0 w 129"/>
                    <a:gd name="T11" fmla="*/ 2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9" h="37">
                      <a:moveTo>
                        <a:pt x="0" y="20"/>
                      </a:moveTo>
                      <a:lnTo>
                        <a:pt x="0" y="31"/>
                      </a:lnTo>
                      <a:lnTo>
                        <a:pt x="59" y="36"/>
                      </a:lnTo>
                      <a:lnTo>
                        <a:pt x="128" y="23"/>
                      </a:lnTo>
                      <a:lnTo>
                        <a:pt x="128" y="0"/>
                      </a:lnTo>
                      <a:lnTo>
                        <a:pt x="0" y="20"/>
                      </a:lnTo>
                    </a:path>
                  </a:pathLst>
                </a:custGeom>
                <a:solidFill>
                  <a:srgbClr val="60606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110029" name="Group 13"/>
                <p:cNvGrpSpPr>
                  <a:grpSpLocks/>
                </p:cNvGrpSpPr>
                <p:nvPr/>
              </p:nvGrpSpPr>
              <p:grpSpPr bwMode="auto">
                <a:xfrm>
                  <a:off x="2215" y="1367"/>
                  <a:ext cx="286" cy="183"/>
                  <a:chOff x="2215" y="1367"/>
                  <a:chExt cx="286" cy="183"/>
                </a:xfrm>
              </p:grpSpPr>
              <p:sp>
                <p:nvSpPr>
                  <p:cNvPr id="1110030" name="Freeform 14"/>
                  <p:cNvSpPr>
                    <a:spLocks/>
                  </p:cNvSpPr>
                  <p:nvPr/>
                </p:nvSpPr>
                <p:spPr bwMode="auto">
                  <a:xfrm>
                    <a:off x="2337" y="1367"/>
                    <a:ext cx="164" cy="178"/>
                  </a:xfrm>
                  <a:custGeom>
                    <a:avLst/>
                    <a:gdLst>
                      <a:gd name="T0" fmla="*/ 23 w 164"/>
                      <a:gd name="T1" fmla="*/ 177 h 178"/>
                      <a:gd name="T2" fmla="*/ 0 w 164"/>
                      <a:gd name="T3" fmla="*/ 5 h 178"/>
                      <a:gd name="T4" fmla="*/ 140 w 164"/>
                      <a:gd name="T5" fmla="*/ 0 h 178"/>
                      <a:gd name="T6" fmla="*/ 163 w 164"/>
                      <a:gd name="T7" fmla="*/ 153 h 178"/>
                      <a:gd name="T8" fmla="*/ 23 w 164"/>
                      <a:gd name="T9" fmla="*/ 177 h 1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4" h="178">
                        <a:moveTo>
                          <a:pt x="23" y="177"/>
                        </a:moveTo>
                        <a:lnTo>
                          <a:pt x="0" y="5"/>
                        </a:lnTo>
                        <a:lnTo>
                          <a:pt x="140" y="0"/>
                        </a:lnTo>
                        <a:lnTo>
                          <a:pt x="163" y="153"/>
                        </a:lnTo>
                        <a:lnTo>
                          <a:pt x="23" y="177"/>
                        </a:lnTo>
                      </a:path>
                    </a:pathLst>
                  </a:custGeom>
                  <a:solidFill>
                    <a:srgbClr val="A0A0A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031" name="Freeform 15"/>
                  <p:cNvSpPr>
                    <a:spLocks/>
                  </p:cNvSpPr>
                  <p:nvPr/>
                </p:nvSpPr>
                <p:spPr bwMode="auto">
                  <a:xfrm>
                    <a:off x="2215" y="1374"/>
                    <a:ext cx="147" cy="176"/>
                  </a:xfrm>
                  <a:custGeom>
                    <a:avLst/>
                    <a:gdLst>
                      <a:gd name="T0" fmla="*/ 122 w 147"/>
                      <a:gd name="T1" fmla="*/ 0 h 176"/>
                      <a:gd name="T2" fmla="*/ 0 w 147"/>
                      <a:gd name="T3" fmla="*/ 39 h 176"/>
                      <a:gd name="T4" fmla="*/ 16 w 147"/>
                      <a:gd name="T5" fmla="*/ 175 h 176"/>
                      <a:gd name="T6" fmla="*/ 146 w 147"/>
                      <a:gd name="T7" fmla="*/ 170 h 176"/>
                      <a:gd name="T8" fmla="*/ 122 w 147"/>
                      <a:gd name="T9" fmla="*/ 0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7" h="176">
                        <a:moveTo>
                          <a:pt x="122" y="0"/>
                        </a:moveTo>
                        <a:lnTo>
                          <a:pt x="0" y="39"/>
                        </a:lnTo>
                        <a:lnTo>
                          <a:pt x="16" y="175"/>
                        </a:lnTo>
                        <a:lnTo>
                          <a:pt x="146" y="170"/>
                        </a:lnTo>
                        <a:lnTo>
                          <a:pt x="122" y="0"/>
                        </a:lnTo>
                      </a:path>
                    </a:pathLst>
                  </a:custGeom>
                  <a:solidFill>
                    <a:srgbClr val="80808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032" name="Freeform 16"/>
                  <p:cNvSpPr>
                    <a:spLocks/>
                  </p:cNvSpPr>
                  <p:nvPr/>
                </p:nvSpPr>
                <p:spPr bwMode="auto">
                  <a:xfrm>
                    <a:off x="2364" y="1385"/>
                    <a:ext cx="119" cy="134"/>
                  </a:xfrm>
                  <a:custGeom>
                    <a:avLst/>
                    <a:gdLst>
                      <a:gd name="T0" fmla="*/ 0 w 119"/>
                      <a:gd name="T1" fmla="*/ 7 h 134"/>
                      <a:gd name="T2" fmla="*/ 16 w 119"/>
                      <a:gd name="T3" fmla="*/ 133 h 134"/>
                      <a:gd name="T4" fmla="*/ 118 w 119"/>
                      <a:gd name="T5" fmla="*/ 119 h 134"/>
                      <a:gd name="T6" fmla="*/ 99 w 119"/>
                      <a:gd name="T7" fmla="*/ 0 h 134"/>
                      <a:gd name="T8" fmla="*/ 0 w 119"/>
                      <a:gd name="T9" fmla="*/ 7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9" h="134">
                        <a:moveTo>
                          <a:pt x="0" y="7"/>
                        </a:moveTo>
                        <a:lnTo>
                          <a:pt x="16" y="133"/>
                        </a:lnTo>
                        <a:lnTo>
                          <a:pt x="118" y="119"/>
                        </a:lnTo>
                        <a:lnTo>
                          <a:pt x="99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00C0C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110033" name="Group 17"/>
              <p:cNvGrpSpPr>
                <a:grpSpLocks/>
              </p:cNvGrpSpPr>
              <p:nvPr/>
            </p:nvGrpSpPr>
            <p:grpSpPr bwMode="auto">
              <a:xfrm>
                <a:off x="2412" y="1546"/>
                <a:ext cx="117" cy="83"/>
                <a:chOff x="2412" y="1546"/>
                <a:chExt cx="117" cy="83"/>
              </a:xfrm>
            </p:grpSpPr>
            <p:sp>
              <p:nvSpPr>
                <p:cNvPr id="1110034" name="Freeform 18"/>
                <p:cNvSpPr>
                  <a:spLocks/>
                </p:cNvSpPr>
                <p:nvPr/>
              </p:nvSpPr>
              <p:spPr bwMode="auto">
                <a:xfrm>
                  <a:off x="2412" y="1546"/>
                  <a:ext cx="117" cy="83"/>
                </a:xfrm>
                <a:custGeom>
                  <a:avLst/>
                  <a:gdLst>
                    <a:gd name="T0" fmla="*/ 116 w 117"/>
                    <a:gd name="T1" fmla="*/ 0 h 83"/>
                    <a:gd name="T2" fmla="*/ 0 w 117"/>
                    <a:gd name="T3" fmla="*/ 25 h 83"/>
                    <a:gd name="T4" fmla="*/ 0 w 117"/>
                    <a:gd name="T5" fmla="*/ 82 h 83"/>
                    <a:gd name="T6" fmla="*/ 116 w 117"/>
                    <a:gd name="T7" fmla="*/ 47 h 83"/>
                    <a:gd name="T8" fmla="*/ 116 w 117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83">
                      <a:moveTo>
                        <a:pt x="116" y="0"/>
                      </a:moveTo>
                      <a:lnTo>
                        <a:pt x="0" y="25"/>
                      </a:lnTo>
                      <a:lnTo>
                        <a:pt x="0" y="82"/>
                      </a:lnTo>
                      <a:lnTo>
                        <a:pt x="116" y="47"/>
                      </a:lnTo>
                      <a:lnTo>
                        <a:pt x="116" y="0"/>
                      </a:lnTo>
                    </a:path>
                  </a:pathLst>
                </a:custGeom>
                <a:solidFill>
                  <a:srgbClr val="40404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035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488" y="1563"/>
                  <a:ext cx="28" cy="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36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2433" y="1577"/>
                  <a:ext cx="38" cy="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37" name="Line 21"/>
                <p:cNvSpPr>
                  <a:spLocks noChangeShapeType="1"/>
                </p:cNvSpPr>
                <p:nvPr/>
              </p:nvSpPr>
              <p:spPr bwMode="auto">
                <a:xfrm>
                  <a:off x="2478" y="1557"/>
                  <a:ext cx="0" cy="5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38" name="Line 22"/>
                <p:cNvSpPr>
                  <a:spLocks noChangeShapeType="1"/>
                </p:cNvSpPr>
                <p:nvPr/>
              </p:nvSpPr>
              <p:spPr bwMode="auto">
                <a:xfrm>
                  <a:off x="2422" y="1567"/>
                  <a:ext cx="0" cy="5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3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2422" y="1567"/>
                  <a:ext cx="104" cy="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4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422" y="1556"/>
                  <a:ext cx="105" cy="2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10041" name="Group 25"/>
            <p:cNvGrpSpPr>
              <a:grpSpLocks/>
            </p:cNvGrpSpPr>
            <p:nvPr/>
          </p:nvGrpSpPr>
          <p:grpSpPr bwMode="auto">
            <a:xfrm>
              <a:off x="2370" y="1547"/>
              <a:ext cx="277" cy="142"/>
              <a:chOff x="2370" y="1547"/>
              <a:chExt cx="277" cy="142"/>
            </a:xfrm>
          </p:grpSpPr>
          <p:grpSp>
            <p:nvGrpSpPr>
              <p:cNvPr id="1110042" name="Group 26"/>
              <p:cNvGrpSpPr>
                <a:grpSpLocks/>
              </p:cNvGrpSpPr>
              <p:nvPr/>
            </p:nvGrpSpPr>
            <p:grpSpPr bwMode="auto">
              <a:xfrm>
                <a:off x="2387" y="1624"/>
                <a:ext cx="46" cy="35"/>
                <a:chOff x="2387" y="1624"/>
                <a:chExt cx="46" cy="35"/>
              </a:xfrm>
            </p:grpSpPr>
            <p:sp>
              <p:nvSpPr>
                <p:cNvPr id="1110043" name="Freeform 27"/>
                <p:cNvSpPr>
                  <a:spLocks/>
                </p:cNvSpPr>
                <p:nvPr/>
              </p:nvSpPr>
              <p:spPr bwMode="auto">
                <a:xfrm>
                  <a:off x="2387" y="1624"/>
                  <a:ext cx="24" cy="34"/>
                </a:xfrm>
                <a:custGeom>
                  <a:avLst/>
                  <a:gdLst>
                    <a:gd name="T0" fmla="*/ 7 w 24"/>
                    <a:gd name="T1" fmla="*/ 0 h 34"/>
                    <a:gd name="T2" fmla="*/ 0 w 24"/>
                    <a:gd name="T3" fmla="*/ 30 h 34"/>
                    <a:gd name="T4" fmla="*/ 17 w 24"/>
                    <a:gd name="T5" fmla="*/ 33 h 34"/>
                    <a:gd name="T6" fmla="*/ 23 w 24"/>
                    <a:gd name="T7" fmla="*/ 1 h 34"/>
                    <a:gd name="T8" fmla="*/ 7 w 24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4">
                      <a:moveTo>
                        <a:pt x="7" y="0"/>
                      </a:moveTo>
                      <a:lnTo>
                        <a:pt x="0" y="30"/>
                      </a:lnTo>
                      <a:lnTo>
                        <a:pt x="17" y="33"/>
                      </a:lnTo>
                      <a:lnTo>
                        <a:pt x="23" y="1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60606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044" name="Freeform 28"/>
                <p:cNvSpPr>
                  <a:spLocks/>
                </p:cNvSpPr>
                <p:nvPr/>
              </p:nvSpPr>
              <p:spPr bwMode="auto">
                <a:xfrm>
                  <a:off x="2397" y="1629"/>
                  <a:ext cx="36" cy="30"/>
                </a:xfrm>
                <a:custGeom>
                  <a:avLst/>
                  <a:gdLst>
                    <a:gd name="T0" fmla="*/ 2 w 36"/>
                    <a:gd name="T1" fmla="*/ 1 h 30"/>
                    <a:gd name="T2" fmla="*/ 0 w 36"/>
                    <a:gd name="T3" fmla="*/ 29 h 30"/>
                    <a:gd name="T4" fmla="*/ 35 w 36"/>
                    <a:gd name="T5" fmla="*/ 13 h 30"/>
                    <a:gd name="T6" fmla="*/ 21 w 36"/>
                    <a:gd name="T7" fmla="*/ 9 h 30"/>
                    <a:gd name="T8" fmla="*/ 8 w 36"/>
                    <a:gd name="T9" fmla="*/ 16 h 30"/>
                    <a:gd name="T10" fmla="*/ 12 w 36"/>
                    <a:gd name="T11" fmla="*/ 0 h 30"/>
                    <a:gd name="T12" fmla="*/ 2 w 36"/>
                    <a:gd name="T13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0">
                      <a:moveTo>
                        <a:pt x="2" y="1"/>
                      </a:moveTo>
                      <a:lnTo>
                        <a:pt x="0" y="29"/>
                      </a:lnTo>
                      <a:lnTo>
                        <a:pt x="35" y="13"/>
                      </a:lnTo>
                      <a:lnTo>
                        <a:pt x="21" y="9"/>
                      </a:lnTo>
                      <a:lnTo>
                        <a:pt x="8" y="16"/>
                      </a:lnTo>
                      <a:lnTo>
                        <a:pt x="12" y="0"/>
                      </a:lnTo>
                      <a:lnTo>
                        <a:pt x="2" y="1"/>
                      </a:lnTo>
                    </a:path>
                  </a:pathLst>
                </a:custGeom>
                <a:solidFill>
                  <a:srgbClr val="40404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10045" name="Group 29"/>
              <p:cNvGrpSpPr>
                <a:grpSpLocks/>
              </p:cNvGrpSpPr>
              <p:nvPr/>
            </p:nvGrpSpPr>
            <p:grpSpPr bwMode="auto">
              <a:xfrm>
                <a:off x="2370" y="1547"/>
                <a:ext cx="277" cy="142"/>
                <a:chOff x="2370" y="1547"/>
                <a:chExt cx="277" cy="142"/>
              </a:xfrm>
            </p:grpSpPr>
            <p:sp>
              <p:nvSpPr>
                <p:cNvPr id="1110046" name="Freeform 30"/>
                <p:cNvSpPr>
                  <a:spLocks/>
                </p:cNvSpPr>
                <p:nvPr/>
              </p:nvSpPr>
              <p:spPr bwMode="auto">
                <a:xfrm>
                  <a:off x="2376" y="1547"/>
                  <a:ext cx="271" cy="126"/>
                </a:xfrm>
                <a:custGeom>
                  <a:avLst/>
                  <a:gdLst>
                    <a:gd name="T0" fmla="*/ 0 w 271"/>
                    <a:gd name="T1" fmla="*/ 53 h 126"/>
                    <a:gd name="T2" fmla="*/ 128 w 271"/>
                    <a:gd name="T3" fmla="*/ 125 h 126"/>
                    <a:gd name="T4" fmla="*/ 270 w 271"/>
                    <a:gd name="T5" fmla="*/ 54 h 126"/>
                    <a:gd name="T6" fmla="*/ 162 w 271"/>
                    <a:gd name="T7" fmla="*/ 0 h 126"/>
                    <a:gd name="T8" fmla="*/ 0 w 271"/>
                    <a:gd name="T9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1" h="126">
                      <a:moveTo>
                        <a:pt x="0" y="53"/>
                      </a:moveTo>
                      <a:lnTo>
                        <a:pt x="128" y="125"/>
                      </a:lnTo>
                      <a:lnTo>
                        <a:pt x="270" y="54"/>
                      </a:lnTo>
                      <a:lnTo>
                        <a:pt x="162" y="0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047" name="Freeform 31"/>
                <p:cNvSpPr>
                  <a:spLocks/>
                </p:cNvSpPr>
                <p:nvPr/>
              </p:nvSpPr>
              <p:spPr bwMode="auto">
                <a:xfrm>
                  <a:off x="2370" y="1599"/>
                  <a:ext cx="137" cy="90"/>
                </a:xfrm>
                <a:custGeom>
                  <a:avLst/>
                  <a:gdLst>
                    <a:gd name="T0" fmla="*/ 5 w 137"/>
                    <a:gd name="T1" fmla="*/ 0 h 90"/>
                    <a:gd name="T2" fmla="*/ 136 w 137"/>
                    <a:gd name="T3" fmla="*/ 73 h 90"/>
                    <a:gd name="T4" fmla="*/ 131 w 137"/>
                    <a:gd name="T5" fmla="*/ 89 h 90"/>
                    <a:gd name="T6" fmla="*/ 0 w 137"/>
                    <a:gd name="T7" fmla="*/ 14 h 90"/>
                    <a:gd name="T8" fmla="*/ 5 w 137"/>
                    <a:gd name="T9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" h="90">
                      <a:moveTo>
                        <a:pt x="5" y="0"/>
                      </a:moveTo>
                      <a:lnTo>
                        <a:pt x="136" y="73"/>
                      </a:lnTo>
                      <a:lnTo>
                        <a:pt x="131" y="89"/>
                      </a:lnTo>
                      <a:lnTo>
                        <a:pt x="0" y="14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60606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048" name="Freeform 32"/>
                <p:cNvSpPr>
                  <a:spLocks/>
                </p:cNvSpPr>
                <p:nvPr/>
              </p:nvSpPr>
              <p:spPr bwMode="auto">
                <a:xfrm>
                  <a:off x="2500" y="1601"/>
                  <a:ext cx="147" cy="88"/>
                </a:xfrm>
                <a:custGeom>
                  <a:avLst/>
                  <a:gdLst>
                    <a:gd name="T0" fmla="*/ 0 w 147"/>
                    <a:gd name="T1" fmla="*/ 87 h 88"/>
                    <a:gd name="T2" fmla="*/ 4 w 147"/>
                    <a:gd name="T3" fmla="*/ 70 h 88"/>
                    <a:gd name="T4" fmla="*/ 146 w 147"/>
                    <a:gd name="T5" fmla="*/ 0 h 88"/>
                    <a:gd name="T6" fmla="*/ 140 w 147"/>
                    <a:gd name="T7" fmla="*/ 12 h 88"/>
                    <a:gd name="T8" fmla="*/ 0 w 147"/>
                    <a:gd name="T9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88">
                      <a:moveTo>
                        <a:pt x="0" y="87"/>
                      </a:moveTo>
                      <a:lnTo>
                        <a:pt x="4" y="70"/>
                      </a:lnTo>
                      <a:lnTo>
                        <a:pt x="146" y="0"/>
                      </a:lnTo>
                      <a:lnTo>
                        <a:pt x="140" y="12"/>
                      </a:lnTo>
                      <a:lnTo>
                        <a:pt x="0" y="87"/>
                      </a:lnTo>
                    </a:path>
                  </a:pathLst>
                </a:custGeom>
                <a:solidFill>
                  <a:srgbClr val="40404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049" name="Freeform 33"/>
                <p:cNvSpPr>
                  <a:spLocks/>
                </p:cNvSpPr>
                <p:nvPr/>
              </p:nvSpPr>
              <p:spPr bwMode="auto">
                <a:xfrm>
                  <a:off x="2426" y="1606"/>
                  <a:ext cx="110" cy="57"/>
                </a:xfrm>
                <a:custGeom>
                  <a:avLst/>
                  <a:gdLst>
                    <a:gd name="T0" fmla="*/ 0 w 110"/>
                    <a:gd name="T1" fmla="*/ 14 h 57"/>
                    <a:gd name="T2" fmla="*/ 37 w 110"/>
                    <a:gd name="T3" fmla="*/ 0 h 57"/>
                    <a:gd name="T4" fmla="*/ 109 w 110"/>
                    <a:gd name="T5" fmla="*/ 37 h 57"/>
                    <a:gd name="T6" fmla="*/ 72 w 110"/>
                    <a:gd name="T7" fmla="*/ 56 h 57"/>
                    <a:gd name="T8" fmla="*/ 0 w 110"/>
                    <a:gd name="T9" fmla="*/ 14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57">
                      <a:moveTo>
                        <a:pt x="0" y="14"/>
                      </a:moveTo>
                      <a:lnTo>
                        <a:pt x="37" y="0"/>
                      </a:lnTo>
                      <a:lnTo>
                        <a:pt x="109" y="37"/>
                      </a:lnTo>
                      <a:lnTo>
                        <a:pt x="72" y="56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050" name="Freeform 34"/>
                <p:cNvSpPr>
                  <a:spLocks/>
                </p:cNvSpPr>
                <p:nvPr/>
              </p:nvSpPr>
              <p:spPr bwMode="auto">
                <a:xfrm>
                  <a:off x="2471" y="1568"/>
                  <a:ext cx="162" cy="75"/>
                </a:xfrm>
                <a:custGeom>
                  <a:avLst/>
                  <a:gdLst>
                    <a:gd name="T0" fmla="*/ 0 w 162"/>
                    <a:gd name="T1" fmla="*/ 36 h 75"/>
                    <a:gd name="T2" fmla="*/ 70 w 162"/>
                    <a:gd name="T3" fmla="*/ 74 h 75"/>
                    <a:gd name="T4" fmla="*/ 161 w 162"/>
                    <a:gd name="T5" fmla="*/ 32 h 75"/>
                    <a:gd name="T6" fmla="*/ 95 w 162"/>
                    <a:gd name="T7" fmla="*/ 0 h 75"/>
                    <a:gd name="T8" fmla="*/ 0 w 162"/>
                    <a:gd name="T9" fmla="*/ 3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2" h="75">
                      <a:moveTo>
                        <a:pt x="0" y="36"/>
                      </a:moveTo>
                      <a:lnTo>
                        <a:pt x="70" y="74"/>
                      </a:lnTo>
                      <a:lnTo>
                        <a:pt x="161" y="32"/>
                      </a:lnTo>
                      <a:lnTo>
                        <a:pt x="95" y="0"/>
                      </a:lnTo>
                      <a:lnTo>
                        <a:pt x="0" y="36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051" name="Freeform 35"/>
                <p:cNvSpPr>
                  <a:spLocks/>
                </p:cNvSpPr>
                <p:nvPr/>
              </p:nvSpPr>
              <p:spPr bwMode="auto">
                <a:xfrm>
                  <a:off x="2387" y="1551"/>
                  <a:ext cx="177" cy="68"/>
                </a:xfrm>
                <a:custGeom>
                  <a:avLst/>
                  <a:gdLst>
                    <a:gd name="T0" fmla="*/ 36 w 177"/>
                    <a:gd name="T1" fmla="*/ 67 h 68"/>
                    <a:gd name="T2" fmla="*/ 0 w 177"/>
                    <a:gd name="T3" fmla="*/ 48 h 68"/>
                    <a:gd name="T4" fmla="*/ 148 w 177"/>
                    <a:gd name="T5" fmla="*/ 0 h 68"/>
                    <a:gd name="T6" fmla="*/ 176 w 177"/>
                    <a:gd name="T7" fmla="*/ 13 h 68"/>
                    <a:gd name="T8" fmla="*/ 36 w 177"/>
                    <a:gd name="T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7" h="68">
                      <a:moveTo>
                        <a:pt x="36" y="67"/>
                      </a:moveTo>
                      <a:lnTo>
                        <a:pt x="0" y="48"/>
                      </a:lnTo>
                      <a:lnTo>
                        <a:pt x="148" y="0"/>
                      </a:lnTo>
                      <a:lnTo>
                        <a:pt x="176" y="13"/>
                      </a:lnTo>
                      <a:lnTo>
                        <a:pt x="36" y="67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052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2390" y="1552"/>
                  <a:ext cx="151" cy="53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53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405" y="1557"/>
                  <a:ext cx="146" cy="54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54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2414" y="1561"/>
                  <a:ext cx="142" cy="55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55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435" y="1570"/>
                  <a:ext cx="141" cy="5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56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447" y="1577"/>
                  <a:ext cx="139" cy="5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57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457" y="1582"/>
                  <a:ext cx="140" cy="6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5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472" y="1588"/>
                  <a:ext cx="136" cy="6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59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485" y="1595"/>
                  <a:ext cx="133" cy="6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0" name="Line 44"/>
                <p:cNvSpPr>
                  <a:spLocks noChangeShapeType="1"/>
                </p:cNvSpPr>
                <p:nvPr/>
              </p:nvSpPr>
              <p:spPr bwMode="auto">
                <a:xfrm>
                  <a:off x="2439" y="1616"/>
                  <a:ext cx="73" cy="41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1" name="Line 45"/>
                <p:cNvSpPr>
                  <a:spLocks noChangeShapeType="1"/>
                </p:cNvSpPr>
                <p:nvPr/>
              </p:nvSpPr>
              <p:spPr bwMode="auto">
                <a:xfrm>
                  <a:off x="2455" y="1610"/>
                  <a:ext cx="72" cy="39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2" name="Line 46"/>
                <p:cNvSpPr>
                  <a:spLocks noChangeShapeType="1"/>
                </p:cNvSpPr>
                <p:nvPr/>
              </p:nvSpPr>
              <p:spPr bwMode="auto">
                <a:xfrm>
                  <a:off x="2486" y="1599"/>
                  <a:ext cx="69" cy="3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3" name="Line 47"/>
                <p:cNvSpPr>
                  <a:spLocks noChangeShapeType="1"/>
                </p:cNvSpPr>
                <p:nvPr/>
              </p:nvSpPr>
              <p:spPr bwMode="auto">
                <a:xfrm>
                  <a:off x="2503" y="1591"/>
                  <a:ext cx="68" cy="3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4" name="Line 48"/>
                <p:cNvSpPr>
                  <a:spLocks noChangeShapeType="1"/>
                </p:cNvSpPr>
                <p:nvPr/>
              </p:nvSpPr>
              <p:spPr bwMode="auto">
                <a:xfrm>
                  <a:off x="2518" y="1586"/>
                  <a:ext cx="67" cy="3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5" name="Line 49"/>
                <p:cNvSpPr>
                  <a:spLocks noChangeShapeType="1"/>
                </p:cNvSpPr>
                <p:nvPr/>
              </p:nvSpPr>
              <p:spPr bwMode="auto">
                <a:xfrm>
                  <a:off x="2534" y="1580"/>
                  <a:ext cx="64" cy="35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6" name="Line 50"/>
                <p:cNvSpPr>
                  <a:spLocks noChangeShapeType="1"/>
                </p:cNvSpPr>
                <p:nvPr/>
              </p:nvSpPr>
              <p:spPr bwMode="auto">
                <a:xfrm>
                  <a:off x="2549" y="1574"/>
                  <a:ext cx="66" cy="34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7" name="Line 51"/>
                <p:cNvSpPr>
                  <a:spLocks noChangeShapeType="1"/>
                </p:cNvSpPr>
                <p:nvPr/>
              </p:nvSpPr>
              <p:spPr bwMode="auto">
                <a:xfrm>
                  <a:off x="2408" y="1592"/>
                  <a:ext cx="35" cy="19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8" name="Line 52"/>
                <p:cNvSpPr>
                  <a:spLocks noChangeShapeType="1"/>
                </p:cNvSpPr>
                <p:nvPr/>
              </p:nvSpPr>
              <p:spPr bwMode="auto">
                <a:xfrm>
                  <a:off x="2433" y="1586"/>
                  <a:ext cx="32" cy="1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69" name="Line 53"/>
                <p:cNvSpPr>
                  <a:spLocks noChangeShapeType="1"/>
                </p:cNvSpPr>
                <p:nvPr/>
              </p:nvSpPr>
              <p:spPr bwMode="auto">
                <a:xfrm>
                  <a:off x="2451" y="1579"/>
                  <a:ext cx="34" cy="18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70" name="Line 54"/>
                <p:cNvSpPr>
                  <a:spLocks noChangeShapeType="1"/>
                </p:cNvSpPr>
                <p:nvPr/>
              </p:nvSpPr>
              <p:spPr bwMode="auto">
                <a:xfrm>
                  <a:off x="2471" y="1570"/>
                  <a:ext cx="34" cy="1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71" name="Line 55"/>
                <p:cNvSpPr>
                  <a:spLocks noChangeShapeType="1"/>
                </p:cNvSpPr>
                <p:nvPr/>
              </p:nvSpPr>
              <p:spPr bwMode="auto">
                <a:xfrm>
                  <a:off x="2494" y="1563"/>
                  <a:ext cx="30" cy="17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072" name="Line 56"/>
                <p:cNvSpPr>
                  <a:spLocks noChangeShapeType="1"/>
                </p:cNvSpPr>
                <p:nvPr/>
              </p:nvSpPr>
              <p:spPr bwMode="auto">
                <a:xfrm>
                  <a:off x="2516" y="1558"/>
                  <a:ext cx="29" cy="16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10073" name="Line 57"/>
          <p:cNvSpPr>
            <a:spLocks noChangeShapeType="1"/>
          </p:cNvSpPr>
          <p:nvPr/>
        </p:nvSpPr>
        <p:spPr bwMode="auto">
          <a:xfrm flipV="1">
            <a:off x="7391400" y="1981201"/>
            <a:ext cx="1676400" cy="239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0074" name="Rectangle 58"/>
          <p:cNvSpPr>
            <a:spLocks noChangeArrowheads="1"/>
          </p:cNvSpPr>
          <p:nvPr/>
        </p:nvSpPr>
        <p:spPr bwMode="auto">
          <a:xfrm>
            <a:off x="9010650" y="2209801"/>
            <a:ext cx="1913409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dirty="0">
                <a:latin typeface="Arial Rounded MT Bold" charset="0"/>
              </a:rPr>
              <a:t>Electronic Files</a:t>
            </a:r>
          </a:p>
        </p:txBody>
      </p:sp>
      <p:sp>
        <p:nvSpPr>
          <p:cNvPr id="1110075" name="Line 59"/>
          <p:cNvSpPr>
            <a:spLocks noChangeShapeType="1"/>
          </p:cNvSpPr>
          <p:nvPr/>
        </p:nvSpPr>
        <p:spPr bwMode="auto">
          <a:xfrm flipH="1" flipV="1">
            <a:off x="7239000" y="2982913"/>
            <a:ext cx="2286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0076" name="Rectangle 60"/>
          <p:cNvSpPr>
            <a:spLocks noChangeArrowheads="1"/>
          </p:cNvSpPr>
          <p:nvPr/>
        </p:nvSpPr>
        <p:spPr bwMode="auto">
          <a:xfrm>
            <a:off x="7070626" y="4694991"/>
            <a:ext cx="565348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dirty="0">
                <a:latin typeface="Tahoma" charset="0"/>
              </a:rPr>
              <a:t>IOT</a:t>
            </a:r>
            <a:endParaRPr lang="en-US" dirty="0">
              <a:latin typeface="Arial Rounded MT Bold" charset="0"/>
            </a:endParaRPr>
          </a:p>
        </p:txBody>
      </p:sp>
      <p:sp>
        <p:nvSpPr>
          <p:cNvPr id="1110077" name="Line 61"/>
          <p:cNvSpPr>
            <a:spLocks noChangeShapeType="1"/>
          </p:cNvSpPr>
          <p:nvPr/>
        </p:nvSpPr>
        <p:spPr bwMode="auto">
          <a:xfrm>
            <a:off x="7391400" y="2678114"/>
            <a:ext cx="1219200" cy="750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0078" name="Rectangle 62"/>
          <p:cNvSpPr>
            <a:spLocks noChangeArrowheads="1"/>
          </p:cNvSpPr>
          <p:nvPr/>
        </p:nvSpPr>
        <p:spPr bwMode="auto">
          <a:xfrm>
            <a:off x="4485390" y="4090195"/>
            <a:ext cx="1240724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dirty="0">
                <a:latin typeface="Tahoma" charset="0"/>
              </a:rPr>
              <a:t>Databases</a:t>
            </a:r>
            <a:endParaRPr lang="en-US" dirty="0">
              <a:latin typeface="Arial Rounded MT Bold" charset="0"/>
            </a:endParaRPr>
          </a:p>
        </p:txBody>
      </p:sp>
      <p:grpSp>
        <p:nvGrpSpPr>
          <p:cNvPr id="1110180" name="Group 164"/>
          <p:cNvGrpSpPr>
            <a:grpSpLocks/>
          </p:cNvGrpSpPr>
          <p:nvPr/>
        </p:nvGrpSpPr>
        <p:grpSpPr bwMode="auto">
          <a:xfrm>
            <a:off x="5724525" y="3651250"/>
            <a:ext cx="623888" cy="795338"/>
            <a:chOff x="2646" y="2149"/>
            <a:chExt cx="393" cy="501"/>
          </a:xfrm>
        </p:grpSpPr>
        <p:grpSp>
          <p:nvGrpSpPr>
            <p:cNvPr id="1110181" name="Group 165"/>
            <p:cNvGrpSpPr>
              <a:grpSpLocks/>
            </p:cNvGrpSpPr>
            <p:nvPr/>
          </p:nvGrpSpPr>
          <p:grpSpPr bwMode="auto">
            <a:xfrm>
              <a:off x="2646" y="2149"/>
              <a:ext cx="193" cy="501"/>
              <a:chOff x="2646" y="2149"/>
              <a:chExt cx="193" cy="501"/>
            </a:xfrm>
          </p:grpSpPr>
          <p:sp>
            <p:nvSpPr>
              <p:cNvPr id="1110182" name="Freeform 166"/>
              <p:cNvSpPr>
                <a:spLocks/>
              </p:cNvSpPr>
              <p:nvPr/>
            </p:nvSpPr>
            <p:spPr bwMode="auto">
              <a:xfrm>
                <a:off x="2646" y="2149"/>
                <a:ext cx="193" cy="476"/>
              </a:xfrm>
              <a:custGeom>
                <a:avLst/>
                <a:gdLst>
                  <a:gd name="T0" fmla="*/ 192 w 193"/>
                  <a:gd name="T1" fmla="*/ 0 h 476"/>
                  <a:gd name="T2" fmla="*/ 180 w 193"/>
                  <a:gd name="T3" fmla="*/ 475 h 476"/>
                  <a:gd name="T4" fmla="*/ 32 w 193"/>
                  <a:gd name="T5" fmla="*/ 456 h 476"/>
                  <a:gd name="T6" fmla="*/ 0 w 193"/>
                  <a:gd name="T7" fmla="*/ 40 h 476"/>
                  <a:gd name="T8" fmla="*/ 192 w 193"/>
                  <a:gd name="T9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476">
                    <a:moveTo>
                      <a:pt x="192" y="0"/>
                    </a:moveTo>
                    <a:lnTo>
                      <a:pt x="180" y="475"/>
                    </a:lnTo>
                    <a:lnTo>
                      <a:pt x="32" y="456"/>
                    </a:lnTo>
                    <a:lnTo>
                      <a:pt x="0" y="40"/>
                    </a:lnTo>
                    <a:lnTo>
                      <a:pt x="192" y="0"/>
                    </a:lnTo>
                  </a:path>
                </a:pathLst>
              </a:custGeom>
              <a:solidFill>
                <a:srgbClr val="BFBFD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183" name="Freeform 167"/>
              <p:cNvSpPr>
                <a:spLocks/>
              </p:cNvSpPr>
              <p:nvPr/>
            </p:nvSpPr>
            <p:spPr bwMode="auto">
              <a:xfrm>
                <a:off x="2679" y="2606"/>
                <a:ext cx="148" cy="44"/>
              </a:xfrm>
              <a:custGeom>
                <a:avLst/>
                <a:gdLst>
                  <a:gd name="T0" fmla="*/ 146 w 148"/>
                  <a:gd name="T1" fmla="*/ 17 h 44"/>
                  <a:gd name="T2" fmla="*/ 147 w 148"/>
                  <a:gd name="T3" fmla="*/ 43 h 44"/>
                  <a:gd name="T4" fmla="*/ 2 w 148"/>
                  <a:gd name="T5" fmla="*/ 18 h 44"/>
                  <a:gd name="T6" fmla="*/ 0 w 148"/>
                  <a:gd name="T7" fmla="*/ 0 h 44"/>
                  <a:gd name="T8" fmla="*/ 146 w 148"/>
                  <a:gd name="T9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44">
                    <a:moveTo>
                      <a:pt x="146" y="17"/>
                    </a:moveTo>
                    <a:lnTo>
                      <a:pt x="147" y="43"/>
                    </a:lnTo>
                    <a:lnTo>
                      <a:pt x="2" y="18"/>
                    </a:lnTo>
                    <a:lnTo>
                      <a:pt x="0" y="0"/>
                    </a:lnTo>
                    <a:lnTo>
                      <a:pt x="146" y="17"/>
                    </a:lnTo>
                  </a:path>
                </a:pathLst>
              </a:custGeom>
              <a:solidFill>
                <a:srgbClr val="9F9FB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10184" name="Group 168"/>
              <p:cNvGrpSpPr>
                <a:grpSpLocks/>
              </p:cNvGrpSpPr>
              <p:nvPr/>
            </p:nvGrpSpPr>
            <p:grpSpPr bwMode="auto">
              <a:xfrm>
                <a:off x="2662" y="2175"/>
                <a:ext cx="159" cy="139"/>
                <a:chOff x="2662" y="2175"/>
                <a:chExt cx="159" cy="139"/>
              </a:xfrm>
            </p:grpSpPr>
            <p:sp>
              <p:nvSpPr>
                <p:cNvPr id="1110185" name="Freeform 169"/>
                <p:cNvSpPr>
                  <a:spLocks/>
                </p:cNvSpPr>
                <p:nvPr/>
              </p:nvSpPr>
              <p:spPr bwMode="auto">
                <a:xfrm>
                  <a:off x="2662" y="2175"/>
                  <a:ext cx="159" cy="139"/>
                </a:xfrm>
                <a:custGeom>
                  <a:avLst/>
                  <a:gdLst>
                    <a:gd name="T0" fmla="*/ 158 w 159"/>
                    <a:gd name="T1" fmla="*/ 0 h 139"/>
                    <a:gd name="T2" fmla="*/ 156 w 159"/>
                    <a:gd name="T3" fmla="*/ 130 h 139"/>
                    <a:gd name="T4" fmla="*/ 8 w 159"/>
                    <a:gd name="T5" fmla="*/ 138 h 139"/>
                    <a:gd name="T6" fmla="*/ 0 w 159"/>
                    <a:gd name="T7" fmla="*/ 32 h 139"/>
                    <a:gd name="T8" fmla="*/ 158 w 159"/>
                    <a:gd name="T9" fmla="*/ 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9" h="139">
                      <a:moveTo>
                        <a:pt x="158" y="0"/>
                      </a:moveTo>
                      <a:lnTo>
                        <a:pt x="156" y="130"/>
                      </a:lnTo>
                      <a:lnTo>
                        <a:pt x="8" y="138"/>
                      </a:lnTo>
                      <a:lnTo>
                        <a:pt x="0" y="32"/>
                      </a:lnTo>
                      <a:lnTo>
                        <a:pt x="158" y="0"/>
                      </a:lnTo>
                    </a:path>
                  </a:pathLst>
                </a:custGeom>
                <a:solidFill>
                  <a:srgbClr val="9F9FB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186" name="Freeform 170"/>
                <p:cNvSpPr>
                  <a:spLocks/>
                </p:cNvSpPr>
                <p:nvPr/>
              </p:nvSpPr>
              <p:spPr bwMode="auto">
                <a:xfrm>
                  <a:off x="2677" y="2292"/>
                  <a:ext cx="48" cy="17"/>
                </a:xfrm>
                <a:custGeom>
                  <a:avLst/>
                  <a:gdLst>
                    <a:gd name="T0" fmla="*/ 47 w 48"/>
                    <a:gd name="T1" fmla="*/ 0 h 17"/>
                    <a:gd name="T2" fmla="*/ 0 w 48"/>
                    <a:gd name="T3" fmla="*/ 6 h 17"/>
                    <a:gd name="T4" fmla="*/ 0 w 48"/>
                    <a:gd name="T5" fmla="*/ 16 h 17"/>
                    <a:gd name="T6" fmla="*/ 47 w 48"/>
                    <a:gd name="T7" fmla="*/ 11 h 17"/>
                    <a:gd name="T8" fmla="*/ 47 w 48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7">
                      <a:moveTo>
                        <a:pt x="47" y="0"/>
                      </a:moveTo>
                      <a:lnTo>
                        <a:pt x="0" y="6"/>
                      </a:lnTo>
                      <a:lnTo>
                        <a:pt x="0" y="16"/>
                      </a:lnTo>
                      <a:lnTo>
                        <a:pt x="47" y="11"/>
                      </a:lnTo>
                      <a:lnTo>
                        <a:pt x="47" y="0"/>
                      </a:lnTo>
                    </a:path>
                  </a:pathLst>
                </a:custGeom>
                <a:solidFill>
                  <a:srgbClr val="0000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10187" name="Freeform 171"/>
              <p:cNvSpPr>
                <a:spLocks/>
              </p:cNvSpPr>
              <p:nvPr/>
            </p:nvSpPr>
            <p:spPr bwMode="auto">
              <a:xfrm>
                <a:off x="2672" y="2333"/>
                <a:ext cx="144" cy="261"/>
              </a:xfrm>
              <a:custGeom>
                <a:avLst/>
                <a:gdLst>
                  <a:gd name="T0" fmla="*/ 143 w 144"/>
                  <a:gd name="T1" fmla="*/ 0 h 261"/>
                  <a:gd name="T2" fmla="*/ 140 w 144"/>
                  <a:gd name="T3" fmla="*/ 260 h 261"/>
                  <a:gd name="T4" fmla="*/ 17 w 144"/>
                  <a:gd name="T5" fmla="*/ 247 h 261"/>
                  <a:gd name="T6" fmla="*/ 0 w 144"/>
                  <a:gd name="T7" fmla="*/ 4 h 261"/>
                  <a:gd name="T8" fmla="*/ 143 w 144"/>
                  <a:gd name="T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61">
                    <a:moveTo>
                      <a:pt x="143" y="0"/>
                    </a:moveTo>
                    <a:lnTo>
                      <a:pt x="140" y="260"/>
                    </a:lnTo>
                    <a:lnTo>
                      <a:pt x="17" y="247"/>
                    </a:lnTo>
                    <a:lnTo>
                      <a:pt x="0" y="4"/>
                    </a:lnTo>
                    <a:lnTo>
                      <a:pt x="143" y="0"/>
                    </a:lnTo>
                  </a:path>
                </a:pathLst>
              </a:custGeom>
              <a:solidFill>
                <a:srgbClr val="BFBFD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188" name="Freeform 172"/>
              <p:cNvSpPr>
                <a:spLocks/>
              </p:cNvSpPr>
              <p:nvPr/>
            </p:nvSpPr>
            <p:spPr bwMode="auto">
              <a:xfrm>
                <a:off x="2694" y="2549"/>
                <a:ext cx="110" cy="35"/>
              </a:xfrm>
              <a:custGeom>
                <a:avLst/>
                <a:gdLst>
                  <a:gd name="T0" fmla="*/ 109 w 110"/>
                  <a:gd name="T1" fmla="*/ 7 h 35"/>
                  <a:gd name="T2" fmla="*/ 0 w 110"/>
                  <a:gd name="T3" fmla="*/ 0 h 35"/>
                  <a:gd name="T4" fmla="*/ 1 w 110"/>
                  <a:gd name="T5" fmla="*/ 25 h 35"/>
                  <a:gd name="T6" fmla="*/ 109 w 110"/>
                  <a:gd name="T7" fmla="*/ 34 h 35"/>
                  <a:gd name="T8" fmla="*/ 109 w 110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35">
                    <a:moveTo>
                      <a:pt x="109" y="7"/>
                    </a:moveTo>
                    <a:lnTo>
                      <a:pt x="0" y="0"/>
                    </a:lnTo>
                    <a:lnTo>
                      <a:pt x="1" y="25"/>
                    </a:lnTo>
                    <a:lnTo>
                      <a:pt x="109" y="34"/>
                    </a:lnTo>
                    <a:lnTo>
                      <a:pt x="109" y="7"/>
                    </a:lnTo>
                  </a:path>
                </a:pathLst>
              </a:custGeom>
              <a:solidFill>
                <a:srgbClr val="9F9FB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10189" name="Group 173"/>
              <p:cNvGrpSpPr>
                <a:grpSpLocks/>
              </p:cNvGrpSpPr>
              <p:nvPr/>
            </p:nvGrpSpPr>
            <p:grpSpPr bwMode="auto">
              <a:xfrm>
                <a:off x="2782" y="2420"/>
                <a:ext cx="21" cy="122"/>
                <a:chOff x="2782" y="2420"/>
                <a:chExt cx="21" cy="122"/>
              </a:xfrm>
            </p:grpSpPr>
            <p:grpSp>
              <p:nvGrpSpPr>
                <p:cNvPr id="1110190" name="Group 174"/>
                <p:cNvGrpSpPr>
                  <a:grpSpLocks/>
                </p:cNvGrpSpPr>
                <p:nvPr/>
              </p:nvGrpSpPr>
              <p:grpSpPr bwMode="auto">
                <a:xfrm>
                  <a:off x="2785" y="2420"/>
                  <a:ext cx="18" cy="122"/>
                  <a:chOff x="2785" y="2420"/>
                  <a:chExt cx="18" cy="122"/>
                </a:xfrm>
              </p:grpSpPr>
              <p:sp>
                <p:nvSpPr>
                  <p:cNvPr id="1110191" name="Freeform 175"/>
                  <p:cNvSpPr>
                    <a:spLocks/>
                  </p:cNvSpPr>
                  <p:nvPr/>
                </p:nvSpPr>
                <p:spPr bwMode="auto">
                  <a:xfrm>
                    <a:off x="2786" y="2420"/>
                    <a:ext cx="17" cy="22"/>
                  </a:xfrm>
                  <a:custGeom>
                    <a:avLst/>
                    <a:gdLst>
                      <a:gd name="T0" fmla="*/ 16 w 17"/>
                      <a:gd name="T1" fmla="*/ 0 h 22"/>
                      <a:gd name="T2" fmla="*/ 16 w 17"/>
                      <a:gd name="T3" fmla="*/ 21 h 22"/>
                      <a:gd name="T4" fmla="*/ 0 w 17"/>
                      <a:gd name="T5" fmla="*/ 20 h 22"/>
                      <a:gd name="T6" fmla="*/ 0 w 17"/>
                      <a:gd name="T7" fmla="*/ 0 h 22"/>
                      <a:gd name="T8" fmla="*/ 16 w 17"/>
                      <a:gd name="T9" fmla="*/ 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0"/>
                        </a:moveTo>
                        <a:lnTo>
                          <a:pt x="16" y="21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192" name="Freeform 176"/>
                  <p:cNvSpPr>
                    <a:spLocks/>
                  </p:cNvSpPr>
                  <p:nvPr/>
                </p:nvSpPr>
                <p:spPr bwMode="auto">
                  <a:xfrm>
                    <a:off x="2785" y="2446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0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0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193" name="Freeform 177"/>
                  <p:cNvSpPr>
                    <a:spLocks/>
                  </p:cNvSpPr>
                  <p:nvPr/>
                </p:nvSpPr>
                <p:spPr bwMode="auto">
                  <a:xfrm>
                    <a:off x="2785" y="2470"/>
                    <a:ext cx="17" cy="23"/>
                  </a:xfrm>
                  <a:custGeom>
                    <a:avLst/>
                    <a:gdLst>
                      <a:gd name="T0" fmla="*/ 16 w 17"/>
                      <a:gd name="T1" fmla="*/ 1 h 23"/>
                      <a:gd name="T2" fmla="*/ 16 w 17"/>
                      <a:gd name="T3" fmla="*/ 22 h 23"/>
                      <a:gd name="T4" fmla="*/ 0 w 17"/>
                      <a:gd name="T5" fmla="*/ 20 h 23"/>
                      <a:gd name="T6" fmla="*/ 2 w 17"/>
                      <a:gd name="T7" fmla="*/ 0 h 23"/>
                      <a:gd name="T8" fmla="*/ 16 w 17"/>
                      <a:gd name="T9" fmla="*/ 1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3">
                        <a:moveTo>
                          <a:pt x="16" y="1"/>
                        </a:moveTo>
                        <a:lnTo>
                          <a:pt x="16" y="22"/>
                        </a:lnTo>
                        <a:lnTo>
                          <a:pt x="0" y="20"/>
                        </a:lnTo>
                        <a:lnTo>
                          <a:pt x="2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194" name="Freeform 178"/>
                  <p:cNvSpPr>
                    <a:spLocks/>
                  </p:cNvSpPr>
                  <p:nvPr/>
                </p:nvSpPr>
                <p:spPr bwMode="auto">
                  <a:xfrm>
                    <a:off x="2785" y="2496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0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0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195" name="Freeform 179"/>
                  <p:cNvSpPr>
                    <a:spLocks/>
                  </p:cNvSpPr>
                  <p:nvPr/>
                </p:nvSpPr>
                <p:spPr bwMode="auto">
                  <a:xfrm>
                    <a:off x="2785" y="2520"/>
                    <a:ext cx="17" cy="22"/>
                  </a:xfrm>
                  <a:custGeom>
                    <a:avLst/>
                    <a:gdLst>
                      <a:gd name="T0" fmla="*/ 16 w 17"/>
                      <a:gd name="T1" fmla="*/ 1 h 22"/>
                      <a:gd name="T2" fmla="*/ 16 w 17"/>
                      <a:gd name="T3" fmla="*/ 21 h 22"/>
                      <a:gd name="T4" fmla="*/ 0 w 17"/>
                      <a:gd name="T5" fmla="*/ 20 h 22"/>
                      <a:gd name="T6" fmla="*/ 2 w 17"/>
                      <a:gd name="T7" fmla="*/ 0 h 22"/>
                      <a:gd name="T8" fmla="*/ 16 w 17"/>
                      <a:gd name="T9" fmla="*/ 1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1"/>
                        </a:moveTo>
                        <a:lnTo>
                          <a:pt x="16" y="21"/>
                        </a:lnTo>
                        <a:lnTo>
                          <a:pt x="0" y="20"/>
                        </a:lnTo>
                        <a:lnTo>
                          <a:pt x="2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10196" name="Group 180"/>
                <p:cNvGrpSpPr>
                  <a:grpSpLocks/>
                </p:cNvGrpSpPr>
                <p:nvPr/>
              </p:nvGrpSpPr>
              <p:grpSpPr bwMode="auto">
                <a:xfrm>
                  <a:off x="2782" y="2420"/>
                  <a:ext cx="19" cy="122"/>
                  <a:chOff x="2782" y="2420"/>
                  <a:chExt cx="19" cy="122"/>
                </a:xfrm>
              </p:grpSpPr>
              <p:sp>
                <p:nvSpPr>
                  <p:cNvPr id="1110197" name="Freeform 181"/>
                  <p:cNvSpPr>
                    <a:spLocks/>
                  </p:cNvSpPr>
                  <p:nvPr/>
                </p:nvSpPr>
                <p:spPr bwMode="auto">
                  <a:xfrm>
                    <a:off x="2784" y="2420"/>
                    <a:ext cx="17" cy="22"/>
                  </a:xfrm>
                  <a:custGeom>
                    <a:avLst/>
                    <a:gdLst>
                      <a:gd name="T0" fmla="*/ 16 w 17"/>
                      <a:gd name="T1" fmla="*/ 0 h 22"/>
                      <a:gd name="T2" fmla="*/ 16 w 17"/>
                      <a:gd name="T3" fmla="*/ 21 h 22"/>
                      <a:gd name="T4" fmla="*/ 1 w 17"/>
                      <a:gd name="T5" fmla="*/ 20 h 22"/>
                      <a:gd name="T6" fmla="*/ 0 w 17"/>
                      <a:gd name="T7" fmla="*/ 0 h 22"/>
                      <a:gd name="T8" fmla="*/ 16 w 17"/>
                      <a:gd name="T9" fmla="*/ 0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0"/>
                        </a:moveTo>
                        <a:lnTo>
                          <a:pt x="16" y="21"/>
                        </a:lnTo>
                        <a:lnTo>
                          <a:pt x="1" y="20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198" name="Freeform 182"/>
                  <p:cNvSpPr>
                    <a:spLocks/>
                  </p:cNvSpPr>
                  <p:nvPr/>
                </p:nvSpPr>
                <p:spPr bwMode="auto">
                  <a:xfrm>
                    <a:off x="2782" y="2446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2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2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199" name="Freeform 183"/>
                  <p:cNvSpPr>
                    <a:spLocks/>
                  </p:cNvSpPr>
                  <p:nvPr/>
                </p:nvSpPr>
                <p:spPr bwMode="auto">
                  <a:xfrm>
                    <a:off x="2782" y="2470"/>
                    <a:ext cx="17" cy="23"/>
                  </a:xfrm>
                  <a:custGeom>
                    <a:avLst/>
                    <a:gdLst>
                      <a:gd name="T0" fmla="*/ 16 w 17"/>
                      <a:gd name="T1" fmla="*/ 1 h 23"/>
                      <a:gd name="T2" fmla="*/ 16 w 17"/>
                      <a:gd name="T3" fmla="*/ 22 h 23"/>
                      <a:gd name="T4" fmla="*/ 0 w 17"/>
                      <a:gd name="T5" fmla="*/ 20 h 23"/>
                      <a:gd name="T6" fmla="*/ 0 w 17"/>
                      <a:gd name="T7" fmla="*/ 0 h 23"/>
                      <a:gd name="T8" fmla="*/ 16 w 17"/>
                      <a:gd name="T9" fmla="*/ 1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3">
                        <a:moveTo>
                          <a:pt x="16" y="1"/>
                        </a:moveTo>
                        <a:lnTo>
                          <a:pt x="16" y="22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200" name="Freeform 184"/>
                  <p:cNvSpPr>
                    <a:spLocks/>
                  </p:cNvSpPr>
                  <p:nvPr/>
                </p:nvSpPr>
                <p:spPr bwMode="auto">
                  <a:xfrm>
                    <a:off x="2782" y="2496"/>
                    <a:ext cx="17" cy="21"/>
                  </a:xfrm>
                  <a:custGeom>
                    <a:avLst/>
                    <a:gdLst>
                      <a:gd name="T0" fmla="*/ 16 w 17"/>
                      <a:gd name="T1" fmla="*/ 0 h 21"/>
                      <a:gd name="T2" fmla="*/ 16 w 17"/>
                      <a:gd name="T3" fmla="*/ 20 h 21"/>
                      <a:gd name="T4" fmla="*/ 2 w 17"/>
                      <a:gd name="T5" fmla="*/ 19 h 21"/>
                      <a:gd name="T6" fmla="*/ 0 w 17"/>
                      <a:gd name="T7" fmla="*/ 0 h 21"/>
                      <a:gd name="T8" fmla="*/ 16 w 17"/>
                      <a:gd name="T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1">
                        <a:moveTo>
                          <a:pt x="16" y="0"/>
                        </a:moveTo>
                        <a:lnTo>
                          <a:pt x="16" y="20"/>
                        </a:lnTo>
                        <a:lnTo>
                          <a:pt x="2" y="19"/>
                        </a:lnTo>
                        <a:lnTo>
                          <a:pt x="0" y="0"/>
                        </a:lnTo>
                        <a:lnTo>
                          <a:pt x="1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0201" name="Freeform 185"/>
                  <p:cNvSpPr>
                    <a:spLocks/>
                  </p:cNvSpPr>
                  <p:nvPr/>
                </p:nvSpPr>
                <p:spPr bwMode="auto">
                  <a:xfrm>
                    <a:off x="2782" y="2520"/>
                    <a:ext cx="17" cy="22"/>
                  </a:xfrm>
                  <a:custGeom>
                    <a:avLst/>
                    <a:gdLst>
                      <a:gd name="T0" fmla="*/ 16 w 17"/>
                      <a:gd name="T1" fmla="*/ 1 h 22"/>
                      <a:gd name="T2" fmla="*/ 16 w 17"/>
                      <a:gd name="T3" fmla="*/ 21 h 22"/>
                      <a:gd name="T4" fmla="*/ 0 w 17"/>
                      <a:gd name="T5" fmla="*/ 20 h 22"/>
                      <a:gd name="T6" fmla="*/ 0 w 17"/>
                      <a:gd name="T7" fmla="*/ 0 h 22"/>
                      <a:gd name="T8" fmla="*/ 16 w 17"/>
                      <a:gd name="T9" fmla="*/ 1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2">
                        <a:moveTo>
                          <a:pt x="16" y="1"/>
                        </a:moveTo>
                        <a:lnTo>
                          <a:pt x="16" y="21"/>
                        </a:lnTo>
                        <a:lnTo>
                          <a:pt x="0" y="20"/>
                        </a:lnTo>
                        <a:lnTo>
                          <a:pt x="0" y="0"/>
                        </a:lnTo>
                        <a:lnTo>
                          <a:pt x="16" y="1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110202" name="Group 186"/>
            <p:cNvGrpSpPr>
              <a:grpSpLocks/>
            </p:cNvGrpSpPr>
            <p:nvPr/>
          </p:nvGrpSpPr>
          <p:grpSpPr bwMode="auto">
            <a:xfrm>
              <a:off x="2826" y="2149"/>
              <a:ext cx="213" cy="501"/>
              <a:chOff x="2826" y="2149"/>
              <a:chExt cx="213" cy="501"/>
            </a:xfrm>
          </p:grpSpPr>
          <p:grpSp>
            <p:nvGrpSpPr>
              <p:cNvPr id="1110203" name="Group 187"/>
              <p:cNvGrpSpPr>
                <a:grpSpLocks/>
              </p:cNvGrpSpPr>
              <p:nvPr/>
            </p:nvGrpSpPr>
            <p:grpSpPr bwMode="auto">
              <a:xfrm>
                <a:off x="2826" y="2149"/>
                <a:ext cx="213" cy="501"/>
                <a:chOff x="2826" y="2149"/>
                <a:chExt cx="213" cy="501"/>
              </a:xfrm>
            </p:grpSpPr>
            <p:sp>
              <p:nvSpPr>
                <p:cNvPr id="1110204" name="Freeform 188"/>
                <p:cNvSpPr>
                  <a:spLocks/>
                </p:cNvSpPr>
                <p:nvPr/>
              </p:nvSpPr>
              <p:spPr bwMode="auto">
                <a:xfrm>
                  <a:off x="2826" y="2149"/>
                  <a:ext cx="213" cy="476"/>
                </a:xfrm>
                <a:custGeom>
                  <a:avLst/>
                  <a:gdLst>
                    <a:gd name="T0" fmla="*/ 212 w 213"/>
                    <a:gd name="T1" fmla="*/ 6 h 476"/>
                    <a:gd name="T2" fmla="*/ 151 w 213"/>
                    <a:gd name="T3" fmla="*/ 469 h 476"/>
                    <a:gd name="T4" fmla="*/ 0 w 213"/>
                    <a:gd name="T5" fmla="*/ 475 h 476"/>
                    <a:gd name="T6" fmla="*/ 11 w 213"/>
                    <a:gd name="T7" fmla="*/ 0 h 476"/>
                    <a:gd name="T8" fmla="*/ 212 w 213"/>
                    <a:gd name="T9" fmla="*/ 6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476">
                      <a:moveTo>
                        <a:pt x="212" y="6"/>
                      </a:moveTo>
                      <a:lnTo>
                        <a:pt x="151" y="469"/>
                      </a:lnTo>
                      <a:lnTo>
                        <a:pt x="0" y="475"/>
                      </a:lnTo>
                      <a:lnTo>
                        <a:pt x="11" y="0"/>
                      </a:lnTo>
                      <a:lnTo>
                        <a:pt x="212" y="6"/>
                      </a:lnTo>
                    </a:path>
                  </a:pathLst>
                </a:custGeom>
                <a:solidFill>
                  <a:srgbClr val="7F7F9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0205" name="Freeform 189"/>
                <p:cNvSpPr>
                  <a:spLocks/>
                </p:cNvSpPr>
                <p:nvPr/>
              </p:nvSpPr>
              <p:spPr bwMode="auto">
                <a:xfrm>
                  <a:off x="2826" y="2617"/>
                  <a:ext cx="152" cy="33"/>
                </a:xfrm>
                <a:custGeom>
                  <a:avLst/>
                  <a:gdLst>
                    <a:gd name="T0" fmla="*/ 151 w 152"/>
                    <a:gd name="T1" fmla="*/ 0 h 33"/>
                    <a:gd name="T2" fmla="*/ 0 w 152"/>
                    <a:gd name="T3" fmla="*/ 6 h 33"/>
                    <a:gd name="T4" fmla="*/ 0 w 152"/>
                    <a:gd name="T5" fmla="*/ 32 h 33"/>
                    <a:gd name="T6" fmla="*/ 148 w 152"/>
                    <a:gd name="T7" fmla="*/ 25 h 33"/>
                    <a:gd name="T8" fmla="*/ 151 w 152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" h="33">
                      <a:moveTo>
                        <a:pt x="151" y="0"/>
                      </a:moveTo>
                      <a:lnTo>
                        <a:pt x="0" y="6"/>
                      </a:lnTo>
                      <a:lnTo>
                        <a:pt x="0" y="32"/>
                      </a:lnTo>
                      <a:lnTo>
                        <a:pt x="148" y="25"/>
                      </a:lnTo>
                      <a:lnTo>
                        <a:pt x="151" y="0"/>
                      </a:lnTo>
                    </a:path>
                  </a:pathLst>
                </a:custGeom>
                <a:solidFill>
                  <a:srgbClr val="5F5F7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10206" name="Group 190"/>
              <p:cNvGrpSpPr>
                <a:grpSpLocks/>
              </p:cNvGrpSpPr>
              <p:nvPr/>
            </p:nvGrpSpPr>
            <p:grpSpPr bwMode="auto">
              <a:xfrm>
                <a:off x="2847" y="2158"/>
                <a:ext cx="187" cy="22"/>
                <a:chOff x="2847" y="2158"/>
                <a:chExt cx="187" cy="22"/>
              </a:xfrm>
            </p:grpSpPr>
            <p:sp>
              <p:nvSpPr>
                <p:cNvPr id="1110207" name="Oval 191"/>
                <p:cNvSpPr>
                  <a:spLocks noChangeArrowheads="1"/>
                </p:cNvSpPr>
                <p:nvPr/>
              </p:nvSpPr>
              <p:spPr bwMode="auto">
                <a:xfrm>
                  <a:off x="3018" y="2164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208" name="Oval 192"/>
                <p:cNvSpPr>
                  <a:spLocks noChangeArrowheads="1"/>
                </p:cNvSpPr>
                <p:nvPr/>
              </p:nvSpPr>
              <p:spPr bwMode="auto">
                <a:xfrm>
                  <a:off x="2847" y="2158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10209" name="Group 193"/>
              <p:cNvGrpSpPr>
                <a:grpSpLocks/>
              </p:cNvGrpSpPr>
              <p:nvPr/>
            </p:nvGrpSpPr>
            <p:grpSpPr bwMode="auto">
              <a:xfrm>
                <a:off x="2833" y="2605"/>
                <a:ext cx="143" cy="21"/>
                <a:chOff x="2833" y="2605"/>
                <a:chExt cx="143" cy="21"/>
              </a:xfrm>
            </p:grpSpPr>
            <p:sp>
              <p:nvSpPr>
                <p:cNvPr id="1110210" name="Oval 194"/>
                <p:cNvSpPr>
                  <a:spLocks noChangeArrowheads="1"/>
                </p:cNvSpPr>
                <p:nvPr/>
              </p:nvSpPr>
              <p:spPr bwMode="auto">
                <a:xfrm>
                  <a:off x="2960" y="2605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0211" name="Oval 195"/>
                <p:cNvSpPr>
                  <a:spLocks noChangeArrowheads="1"/>
                </p:cNvSpPr>
                <p:nvPr/>
              </p:nvSpPr>
              <p:spPr bwMode="auto">
                <a:xfrm>
                  <a:off x="2833" y="2610"/>
                  <a:ext cx="16" cy="1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10249" name="Rectangle 233"/>
          <p:cNvSpPr>
            <a:spLocks noChangeArrowheads="1"/>
          </p:cNvSpPr>
          <p:nvPr/>
        </p:nvSpPr>
        <p:spPr bwMode="auto">
          <a:xfrm>
            <a:off x="9677400" y="3886200"/>
            <a:ext cx="84455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3662" tIns="47625" rIns="93662" bIns="47625">
            <a:spAutoFit/>
          </a:bodyPr>
          <a:lstStyle/>
          <a:p>
            <a:pPr defTabSz="936625" eaLnBrk="0" hangingPunct="0"/>
            <a:r>
              <a:rPr lang="en-US" sz="2000">
                <a:latin typeface="Tahoma" charset="0"/>
              </a:rPr>
              <a:t>World</a:t>
            </a:r>
          </a:p>
          <a:p>
            <a:pPr defTabSz="936625" eaLnBrk="0" hangingPunct="0"/>
            <a:r>
              <a:rPr lang="en-US" sz="2000">
                <a:latin typeface="Tahoma" charset="0"/>
              </a:rPr>
              <a:t>Wide</a:t>
            </a:r>
          </a:p>
          <a:p>
            <a:pPr defTabSz="936625" eaLnBrk="0" hangingPunct="0"/>
            <a:r>
              <a:rPr lang="en-US" sz="2000">
                <a:latin typeface="Tahoma" charset="0"/>
              </a:rPr>
              <a:t>Web</a:t>
            </a:r>
            <a:endParaRPr lang="en-US" sz="2000" b="1" i="1">
              <a:latin typeface="Tahoma" charset="0"/>
            </a:endParaRPr>
          </a:p>
        </p:txBody>
      </p:sp>
      <p:graphicFrame>
        <p:nvGraphicFramePr>
          <p:cNvPr id="1110250" name="Object 234"/>
          <p:cNvGraphicFramePr>
            <a:graphicFrameLocks/>
          </p:cNvGraphicFramePr>
          <p:nvPr/>
        </p:nvGraphicFramePr>
        <p:xfrm>
          <a:off x="5715000" y="2057401"/>
          <a:ext cx="15303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3" imgW="3662339" imgH="3566398" progId="MS_ClipArt_Gallery.2">
                  <p:embed/>
                </p:oleObj>
              </mc:Choice>
              <mc:Fallback>
                <p:oleObj name="ClipArt" r:id="rId3" imgW="3662339" imgH="3566398" progId="MS_ClipArt_Gallery.2">
                  <p:embed/>
                  <p:pic>
                    <p:nvPicPr>
                      <p:cNvPr id="1110250" name="Object 23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057401"/>
                        <a:ext cx="1530350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0251" name="Picture 23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950" y="1612900"/>
            <a:ext cx="628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10253" name="Line 237"/>
          <p:cNvSpPr>
            <a:spLocks noChangeShapeType="1"/>
          </p:cNvSpPr>
          <p:nvPr/>
        </p:nvSpPr>
        <p:spPr bwMode="auto">
          <a:xfrm flipV="1">
            <a:off x="6248400" y="2982913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10255" name="Object 239"/>
          <p:cNvGraphicFramePr>
            <a:graphicFrameLocks noChangeAspect="1"/>
          </p:cNvGraphicFramePr>
          <p:nvPr/>
        </p:nvGraphicFramePr>
        <p:xfrm>
          <a:off x="8610600" y="3357564"/>
          <a:ext cx="11430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6" imgW="874166" imgH="823874" progId="MS_ClipArt_Gallery.2">
                  <p:embed/>
                </p:oleObj>
              </mc:Choice>
              <mc:Fallback>
                <p:oleObj name="Clip" r:id="rId6" imgW="874166" imgH="823874" progId="MS_ClipArt_Gallery.2">
                  <p:embed/>
                  <p:pic>
                    <p:nvPicPr>
                      <p:cNvPr id="1110255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3357564"/>
                        <a:ext cx="11430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0256" name="Text Box 240"/>
          <p:cNvSpPr txBox="1">
            <a:spLocks noChangeArrowheads="1"/>
          </p:cNvSpPr>
          <p:nvPr/>
        </p:nvSpPr>
        <p:spPr bwMode="auto">
          <a:xfrm>
            <a:off x="10670600" y="5143501"/>
            <a:ext cx="6832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sz="1050" dirty="0"/>
              <a:t>Berkeley</a:t>
            </a:r>
            <a:endParaRPr lang="en-US" sz="1050" dirty="0">
              <a:solidFill>
                <a:srgbClr val="FF3300"/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36412ACA-6EB2-0486-C166-D9A974C568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76" y="3869531"/>
            <a:ext cx="892173" cy="89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83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205" name="Rectangle 69"/>
          <p:cNvSpPr>
            <a:spLocks noGrp="1" noChangeArrowheads="1"/>
          </p:cNvSpPr>
          <p:nvPr>
            <p:ph type="title"/>
          </p:nvPr>
        </p:nvSpPr>
        <p:spPr>
          <a:xfrm>
            <a:off x="838200" y="21034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Data-Warehousing</a:t>
            </a:r>
          </a:p>
        </p:txBody>
      </p:sp>
      <p:grpSp>
        <p:nvGrpSpPr>
          <p:cNvPr id="1115139" name="Group 3"/>
          <p:cNvGrpSpPr>
            <a:grpSpLocks/>
          </p:cNvGrpSpPr>
          <p:nvPr/>
        </p:nvGrpSpPr>
        <p:grpSpPr bwMode="auto">
          <a:xfrm>
            <a:off x="4701541" y="1314451"/>
            <a:ext cx="7096125" cy="5205413"/>
            <a:chOff x="487" y="864"/>
            <a:chExt cx="4470" cy="3279"/>
          </a:xfrm>
        </p:grpSpPr>
        <p:sp>
          <p:nvSpPr>
            <p:cNvPr id="1115140" name="Rectangle 4"/>
            <p:cNvSpPr>
              <a:spLocks noChangeArrowheads="1"/>
            </p:cNvSpPr>
            <p:nvPr/>
          </p:nvSpPr>
          <p:spPr bwMode="auto">
            <a:xfrm>
              <a:off x="2204" y="1388"/>
              <a:ext cx="1056" cy="528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89804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9804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41" name="Oval 5"/>
            <p:cNvSpPr>
              <a:spLocks noChangeArrowheads="1"/>
            </p:cNvSpPr>
            <p:nvPr/>
          </p:nvSpPr>
          <p:spPr bwMode="auto">
            <a:xfrm>
              <a:off x="2208" y="1344"/>
              <a:ext cx="1048" cy="88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gamma/>
                    <a:shade val="89804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9804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42" name="Oval 6"/>
            <p:cNvSpPr>
              <a:spLocks noChangeArrowheads="1"/>
            </p:cNvSpPr>
            <p:nvPr/>
          </p:nvSpPr>
          <p:spPr bwMode="auto">
            <a:xfrm>
              <a:off x="2208" y="1872"/>
              <a:ext cx="1048" cy="88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gamma/>
                    <a:shade val="89804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9804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43" name="Rectangle 7"/>
            <p:cNvSpPr>
              <a:spLocks noChangeArrowheads="1"/>
            </p:cNvSpPr>
            <p:nvPr/>
          </p:nvSpPr>
          <p:spPr bwMode="auto">
            <a:xfrm>
              <a:off x="2275" y="1469"/>
              <a:ext cx="91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Data</a:t>
              </a:r>
            </a:p>
            <a:p>
              <a:pPr eaLnBrk="0" hangingPunct="0"/>
              <a:r>
                <a:rPr lang="en-US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Rounded MT Bold" charset="0"/>
                </a:rPr>
                <a:t>Warehouse</a:t>
              </a:r>
            </a:p>
          </p:txBody>
        </p:sp>
        <p:sp>
          <p:nvSpPr>
            <p:cNvPr id="1115144" name="Line 8"/>
            <p:cNvSpPr>
              <a:spLocks noChangeShapeType="1"/>
            </p:cNvSpPr>
            <p:nvPr/>
          </p:nvSpPr>
          <p:spPr bwMode="auto">
            <a:xfrm>
              <a:off x="2204" y="1388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45" name="Line 9"/>
            <p:cNvSpPr>
              <a:spLocks noChangeShapeType="1"/>
            </p:cNvSpPr>
            <p:nvPr/>
          </p:nvSpPr>
          <p:spPr bwMode="auto">
            <a:xfrm>
              <a:off x="3260" y="1388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46" name="Rectangle 10"/>
            <p:cNvSpPr>
              <a:spLocks noChangeArrowheads="1"/>
            </p:cNvSpPr>
            <p:nvPr/>
          </p:nvSpPr>
          <p:spPr bwMode="auto">
            <a:xfrm>
              <a:off x="2409" y="864"/>
              <a:ext cx="5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dirty="0">
                  <a:latin typeface="Arial Rounded MT Bold" charset="0"/>
                </a:rPr>
                <a:t>Users</a:t>
              </a:r>
            </a:p>
          </p:txBody>
        </p:sp>
        <p:sp>
          <p:nvSpPr>
            <p:cNvPr id="1115147" name="Line 11"/>
            <p:cNvSpPr>
              <a:spLocks noChangeShapeType="1"/>
            </p:cNvSpPr>
            <p:nvPr/>
          </p:nvSpPr>
          <p:spPr bwMode="auto">
            <a:xfrm>
              <a:off x="2540" y="1100"/>
              <a:ext cx="9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48" name="Line 12"/>
            <p:cNvSpPr>
              <a:spLocks noChangeShapeType="1"/>
            </p:cNvSpPr>
            <p:nvPr/>
          </p:nvSpPr>
          <p:spPr bwMode="auto">
            <a:xfrm>
              <a:off x="2732" y="1100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49" name="Line 13"/>
            <p:cNvSpPr>
              <a:spLocks noChangeShapeType="1"/>
            </p:cNvSpPr>
            <p:nvPr/>
          </p:nvSpPr>
          <p:spPr bwMode="auto">
            <a:xfrm flipH="1">
              <a:off x="2828" y="1100"/>
              <a:ext cx="9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50" name="Rectangle 14"/>
            <p:cNvSpPr>
              <a:spLocks noChangeArrowheads="1"/>
            </p:cNvSpPr>
            <p:nvPr/>
          </p:nvSpPr>
          <p:spPr bwMode="auto">
            <a:xfrm>
              <a:off x="579" y="3931"/>
              <a:ext cx="5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>
                  <a:latin typeface="Arial Rounded MT Bold" charset="0"/>
                </a:rPr>
                <a:t>Source</a:t>
              </a:r>
            </a:p>
          </p:txBody>
        </p:sp>
        <p:grpSp>
          <p:nvGrpSpPr>
            <p:cNvPr id="1115151" name="Group 15"/>
            <p:cNvGrpSpPr>
              <a:grpSpLocks/>
            </p:cNvGrpSpPr>
            <p:nvPr/>
          </p:nvGrpSpPr>
          <p:grpSpPr bwMode="auto">
            <a:xfrm>
              <a:off x="671" y="3514"/>
              <a:ext cx="379" cy="382"/>
              <a:chOff x="627" y="3470"/>
              <a:chExt cx="379" cy="382"/>
            </a:xfrm>
          </p:grpSpPr>
          <p:sp>
            <p:nvSpPr>
              <p:cNvPr id="1115152" name="Rectangle 16"/>
              <p:cNvSpPr>
                <a:spLocks noChangeArrowheads="1"/>
              </p:cNvSpPr>
              <p:nvPr/>
            </p:nvSpPr>
            <p:spPr bwMode="auto">
              <a:xfrm>
                <a:off x="627" y="3526"/>
                <a:ext cx="376" cy="274"/>
              </a:xfrm>
              <a:prstGeom prst="rect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15153" name="Group 17"/>
              <p:cNvGrpSpPr>
                <a:grpSpLocks/>
              </p:cNvGrpSpPr>
              <p:nvPr/>
            </p:nvGrpSpPr>
            <p:grpSpPr bwMode="auto">
              <a:xfrm>
                <a:off x="628" y="3470"/>
                <a:ext cx="378" cy="382"/>
                <a:chOff x="628" y="3470"/>
                <a:chExt cx="378" cy="382"/>
              </a:xfrm>
            </p:grpSpPr>
            <p:sp>
              <p:nvSpPr>
                <p:cNvPr id="1115154" name="Line 18"/>
                <p:cNvSpPr>
                  <a:spLocks noChangeShapeType="1"/>
                </p:cNvSpPr>
                <p:nvPr/>
              </p:nvSpPr>
              <p:spPr bwMode="auto">
                <a:xfrm>
                  <a:off x="628" y="3519"/>
                  <a:ext cx="0" cy="2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55" name="Line 19"/>
                <p:cNvSpPr>
                  <a:spLocks noChangeShapeType="1"/>
                </p:cNvSpPr>
                <p:nvPr/>
              </p:nvSpPr>
              <p:spPr bwMode="auto">
                <a:xfrm>
                  <a:off x="1006" y="3521"/>
                  <a:ext cx="0" cy="2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56" name="Oval 20"/>
                <p:cNvSpPr>
                  <a:spLocks noChangeArrowheads="1"/>
                </p:cNvSpPr>
                <p:nvPr/>
              </p:nvSpPr>
              <p:spPr bwMode="auto">
                <a:xfrm>
                  <a:off x="629" y="3470"/>
                  <a:ext cx="376" cy="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33CC33"/>
                    </a:gs>
                    <a:gs pos="50000">
                      <a:srgbClr val="33CC33">
                        <a:gamma/>
                        <a:tint val="80000"/>
                        <a:invGamma/>
                      </a:srgbClr>
                    </a:gs>
                    <a:gs pos="100000">
                      <a:srgbClr val="33CC33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57" name="Oval 21"/>
                <p:cNvSpPr>
                  <a:spLocks noChangeArrowheads="1"/>
                </p:cNvSpPr>
                <p:nvPr/>
              </p:nvSpPr>
              <p:spPr bwMode="auto">
                <a:xfrm>
                  <a:off x="629" y="3763"/>
                  <a:ext cx="376" cy="8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33CC33"/>
                    </a:gs>
                    <a:gs pos="50000">
                      <a:srgbClr val="33CC33">
                        <a:gamma/>
                        <a:tint val="80000"/>
                        <a:invGamma/>
                      </a:srgbClr>
                    </a:gs>
                    <a:gs pos="100000">
                      <a:srgbClr val="33CC33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5158" name="Rectangle 22"/>
            <p:cNvSpPr>
              <a:spLocks noChangeArrowheads="1"/>
            </p:cNvSpPr>
            <p:nvPr/>
          </p:nvSpPr>
          <p:spPr bwMode="auto">
            <a:xfrm>
              <a:off x="4323" y="3931"/>
              <a:ext cx="5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>
                  <a:latin typeface="Arial Rounded MT Bold" charset="0"/>
                </a:rPr>
                <a:t>Source</a:t>
              </a:r>
            </a:p>
          </p:txBody>
        </p:sp>
        <p:grpSp>
          <p:nvGrpSpPr>
            <p:cNvPr id="1115159" name="Group 23"/>
            <p:cNvGrpSpPr>
              <a:grpSpLocks/>
            </p:cNvGrpSpPr>
            <p:nvPr/>
          </p:nvGrpSpPr>
          <p:grpSpPr bwMode="auto">
            <a:xfrm>
              <a:off x="4415" y="3514"/>
              <a:ext cx="379" cy="382"/>
              <a:chOff x="4371" y="3470"/>
              <a:chExt cx="379" cy="382"/>
            </a:xfrm>
          </p:grpSpPr>
          <p:sp>
            <p:nvSpPr>
              <p:cNvPr id="1115160" name="Rectangle 24"/>
              <p:cNvSpPr>
                <a:spLocks noChangeArrowheads="1"/>
              </p:cNvSpPr>
              <p:nvPr/>
            </p:nvSpPr>
            <p:spPr bwMode="auto">
              <a:xfrm>
                <a:off x="4371" y="3526"/>
                <a:ext cx="376" cy="274"/>
              </a:xfrm>
              <a:prstGeom prst="rect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15161" name="Group 25"/>
              <p:cNvGrpSpPr>
                <a:grpSpLocks/>
              </p:cNvGrpSpPr>
              <p:nvPr/>
            </p:nvGrpSpPr>
            <p:grpSpPr bwMode="auto">
              <a:xfrm>
                <a:off x="4372" y="3470"/>
                <a:ext cx="378" cy="382"/>
                <a:chOff x="4372" y="3470"/>
                <a:chExt cx="378" cy="382"/>
              </a:xfrm>
            </p:grpSpPr>
            <p:sp>
              <p:nvSpPr>
                <p:cNvPr id="1115162" name="Line 26"/>
                <p:cNvSpPr>
                  <a:spLocks noChangeShapeType="1"/>
                </p:cNvSpPr>
                <p:nvPr/>
              </p:nvSpPr>
              <p:spPr bwMode="auto">
                <a:xfrm>
                  <a:off x="4372" y="3519"/>
                  <a:ext cx="0" cy="2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63" name="Line 27"/>
                <p:cNvSpPr>
                  <a:spLocks noChangeShapeType="1"/>
                </p:cNvSpPr>
                <p:nvPr/>
              </p:nvSpPr>
              <p:spPr bwMode="auto">
                <a:xfrm>
                  <a:off x="4750" y="3521"/>
                  <a:ext cx="0" cy="2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64" name="Oval 28"/>
                <p:cNvSpPr>
                  <a:spLocks noChangeArrowheads="1"/>
                </p:cNvSpPr>
                <p:nvPr/>
              </p:nvSpPr>
              <p:spPr bwMode="auto">
                <a:xfrm>
                  <a:off x="4373" y="3470"/>
                  <a:ext cx="376" cy="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33CC33"/>
                    </a:gs>
                    <a:gs pos="50000">
                      <a:srgbClr val="33CC33">
                        <a:gamma/>
                        <a:tint val="80000"/>
                        <a:invGamma/>
                      </a:srgbClr>
                    </a:gs>
                    <a:gs pos="100000">
                      <a:srgbClr val="33CC33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65" name="Oval 29"/>
                <p:cNvSpPr>
                  <a:spLocks noChangeArrowheads="1"/>
                </p:cNvSpPr>
                <p:nvPr/>
              </p:nvSpPr>
              <p:spPr bwMode="auto">
                <a:xfrm>
                  <a:off x="4373" y="3763"/>
                  <a:ext cx="376" cy="8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33CC33"/>
                    </a:gs>
                    <a:gs pos="50000">
                      <a:srgbClr val="33CC33">
                        <a:gamma/>
                        <a:tint val="80000"/>
                        <a:invGamma/>
                      </a:srgbClr>
                    </a:gs>
                    <a:gs pos="100000">
                      <a:srgbClr val="33CC33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5166" name="Rectangle 30"/>
            <p:cNvSpPr>
              <a:spLocks noChangeArrowheads="1"/>
            </p:cNvSpPr>
            <p:nvPr/>
          </p:nvSpPr>
          <p:spPr bwMode="auto">
            <a:xfrm>
              <a:off x="1971" y="3931"/>
              <a:ext cx="5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>
                  <a:latin typeface="Arial Rounded MT Bold" charset="0"/>
                </a:rPr>
                <a:t>Source</a:t>
              </a:r>
            </a:p>
          </p:txBody>
        </p:sp>
        <p:grpSp>
          <p:nvGrpSpPr>
            <p:cNvPr id="1115167" name="Group 31"/>
            <p:cNvGrpSpPr>
              <a:grpSpLocks/>
            </p:cNvGrpSpPr>
            <p:nvPr/>
          </p:nvGrpSpPr>
          <p:grpSpPr bwMode="auto">
            <a:xfrm>
              <a:off x="2063" y="3514"/>
              <a:ext cx="379" cy="382"/>
              <a:chOff x="2019" y="3470"/>
              <a:chExt cx="379" cy="382"/>
            </a:xfrm>
          </p:grpSpPr>
          <p:sp>
            <p:nvSpPr>
              <p:cNvPr id="1115168" name="Rectangle 32"/>
              <p:cNvSpPr>
                <a:spLocks noChangeArrowheads="1"/>
              </p:cNvSpPr>
              <p:nvPr/>
            </p:nvSpPr>
            <p:spPr bwMode="auto">
              <a:xfrm>
                <a:off x="2019" y="3526"/>
                <a:ext cx="376" cy="274"/>
              </a:xfrm>
              <a:prstGeom prst="rect">
                <a:avLst/>
              </a:prstGeom>
              <a:gradFill rotWithShape="0">
                <a:gsLst>
                  <a:gs pos="0">
                    <a:srgbClr val="33CC33"/>
                  </a:gs>
                  <a:gs pos="50000">
                    <a:srgbClr val="33CC33">
                      <a:gamma/>
                      <a:tint val="80000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15169" name="Group 33"/>
              <p:cNvGrpSpPr>
                <a:grpSpLocks/>
              </p:cNvGrpSpPr>
              <p:nvPr/>
            </p:nvGrpSpPr>
            <p:grpSpPr bwMode="auto">
              <a:xfrm>
                <a:off x="2020" y="3470"/>
                <a:ext cx="378" cy="382"/>
                <a:chOff x="2020" y="3470"/>
                <a:chExt cx="378" cy="382"/>
              </a:xfrm>
            </p:grpSpPr>
            <p:sp>
              <p:nvSpPr>
                <p:cNvPr id="1115170" name="Line 34"/>
                <p:cNvSpPr>
                  <a:spLocks noChangeShapeType="1"/>
                </p:cNvSpPr>
                <p:nvPr/>
              </p:nvSpPr>
              <p:spPr bwMode="auto">
                <a:xfrm>
                  <a:off x="2020" y="3519"/>
                  <a:ext cx="0" cy="2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71" name="Line 35"/>
                <p:cNvSpPr>
                  <a:spLocks noChangeShapeType="1"/>
                </p:cNvSpPr>
                <p:nvPr/>
              </p:nvSpPr>
              <p:spPr bwMode="auto">
                <a:xfrm>
                  <a:off x="2398" y="3521"/>
                  <a:ext cx="0" cy="2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72" name="Oval 36"/>
                <p:cNvSpPr>
                  <a:spLocks noChangeArrowheads="1"/>
                </p:cNvSpPr>
                <p:nvPr/>
              </p:nvSpPr>
              <p:spPr bwMode="auto">
                <a:xfrm>
                  <a:off x="2021" y="3470"/>
                  <a:ext cx="376" cy="90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33CC33"/>
                    </a:gs>
                    <a:gs pos="50000">
                      <a:srgbClr val="33CC33">
                        <a:gamma/>
                        <a:tint val="80000"/>
                        <a:invGamma/>
                      </a:srgbClr>
                    </a:gs>
                    <a:gs pos="100000">
                      <a:srgbClr val="33CC33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73" name="Oval 37"/>
                <p:cNvSpPr>
                  <a:spLocks noChangeArrowheads="1"/>
                </p:cNvSpPr>
                <p:nvPr/>
              </p:nvSpPr>
              <p:spPr bwMode="auto">
                <a:xfrm>
                  <a:off x="2021" y="3763"/>
                  <a:ext cx="376" cy="89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33CC33"/>
                    </a:gs>
                    <a:gs pos="50000">
                      <a:srgbClr val="33CC33">
                        <a:gamma/>
                        <a:tint val="80000"/>
                        <a:invGamma/>
                      </a:srgbClr>
                    </a:gs>
                    <a:gs pos="100000">
                      <a:srgbClr val="33CC33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5174" name="Rectangle 38"/>
            <p:cNvSpPr>
              <a:spLocks noChangeArrowheads="1"/>
            </p:cNvSpPr>
            <p:nvPr/>
          </p:nvSpPr>
          <p:spPr bwMode="auto">
            <a:xfrm>
              <a:off x="3153" y="3644"/>
              <a:ext cx="440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3200" b="1"/>
                <a:t>. . .</a:t>
              </a:r>
            </a:p>
          </p:txBody>
        </p:sp>
        <p:sp>
          <p:nvSpPr>
            <p:cNvPr id="1115175" name="Rectangle 39"/>
            <p:cNvSpPr>
              <a:spLocks noChangeArrowheads="1"/>
            </p:cNvSpPr>
            <p:nvPr/>
          </p:nvSpPr>
          <p:spPr bwMode="auto">
            <a:xfrm>
              <a:off x="487" y="3071"/>
              <a:ext cx="760" cy="28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76" name="Rectangle 40"/>
            <p:cNvSpPr>
              <a:spLocks noChangeArrowheads="1"/>
            </p:cNvSpPr>
            <p:nvPr/>
          </p:nvSpPr>
          <p:spPr bwMode="auto">
            <a:xfrm>
              <a:off x="539" y="3027"/>
              <a:ext cx="593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100" dirty="0">
                  <a:latin typeface="Arial Rounded MT Bold" charset="0"/>
                </a:rPr>
                <a:t>Extract/ </a:t>
              </a:r>
            </a:p>
            <a:p>
              <a:pPr eaLnBrk="0" hangingPunct="0"/>
              <a:r>
                <a:rPr lang="en-US" sz="1100" dirty="0">
                  <a:latin typeface="Arial Rounded MT Bold" charset="0"/>
                </a:rPr>
                <a:t>Transform/</a:t>
              </a:r>
            </a:p>
            <a:p>
              <a:pPr eaLnBrk="0" hangingPunct="0"/>
              <a:r>
                <a:rPr lang="en-US" sz="1100" dirty="0">
                  <a:latin typeface="Arial Rounded MT Bold" charset="0"/>
                </a:rPr>
                <a:t>Load</a:t>
              </a:r>
            </a:p>
          </p:txBody>
        </p:sp>
        <p:sp>
          <p:nvSpPr>
            <p:cNvPr id="1115177" name="Line 41"/>
            <p:cNvSpPr>
              <a:spLocks noChangeShapeType="1"/>
            </p:cNvSpPr>
            <p:nvPr/>
          </p:nvSpPr>
          <p:spPr bwMode="auto">
            <a:xfrm>
              <a:off x="860" y="335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78" name="Line 42"/>
            <p:cNvSpPr>
              <a:spLocks noChangeShapeType="1"/>
            </p:cNvSpPr>
            <p:nvPr/>
          </p:nvSpPr>
          <p:spPr bwMode="auto">
            <a:xfrm>
              <a:off x="2250" y="3357"/>
              <a:ext cx="2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79" name="Line 43"/>
            <p:cNvSpPr>
              <a:spLocks noChangeShapeType="1"/>
            </p:cNvSpPr>
            <p:nvPr/>
          </p:nvSpPr>
          <p:spPr bwMode="auto">
            <a:xfrm>
              <a:off x="4603" y="3357"/>
              <a:ext cx="1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80" name="Rectangle 44"/>
            <p:cNvSpPr>
              <a:spLocks noChangeArrowheads="1"/>
            </p:cNvSpPr>
            <p:nvPr/>
          </p:nvSpPr>
          <p:spPr bwMode="auto">
            <a:xfrm>
              <a:off x="2064" y="2256"/>
              <a:ext cx="1336" cy="32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81" name="Rectangle 45"/>
            <p:cNvSpPr>
              <a:spLocks noChangeArrowheads="1"/>
            </p:cNvSpPr>
            <p:nvPr/>
          </p:nvSpPr>
          <p:spPr bwMode="auto">
            <a:xfrm>
              <a:off x="2089" y="2314"/>
              <a:ext cx="1292" cy="2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600">
                  <a:latin typeface="Arial Rounded MT Bold" charset="0"/>
                </a:rPr>
                <a:t>Integration System</a:t>
              </a:r>
            </a:p>
          </p:txBody>
        </p:sp>
        <p:sp>
          <p:nvSpPr>
            <p:cNvPr id="1115182" name="Line 46"/>
            <p:cNvSpPr>
              <a:spLocks noChangeShapeType="1"/>
            </p:cNvSpPr>
            <p:nvPr/>
          </p:nvSpPr>
          <p:spPr bwMode="auto">
            <a:xfrm flipV="1">
              <a:off x="2732" y="1968"/>
              <a:ext cx="4" cy="2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83" name="Line 47"/>
            <p:cNvSpPr>
              <a:spLocks noChangeShapeType="1"/>
            </p:cNvSpPr>
            <p:nvPr/>
          </p:nvSpPr>
          <p:spPr bwMode="auto">
            <a:xfrm flipV="1">
              <a:off x="814" y="2588"/>
              <a:ext cx="1486" cy="4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84" name="Line 48"/>
            <p:cNvSpPr>
              <a:spLocks noChangeShapeType="1"/>
            </p:cNvSpPr>
            <p:nvPr/>
          </p:nvSpPr>
          <p:spPr bwMode="auto">
            <a:xfrm flipV="1">
              <a:off x="2252" y="2588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85" name="Line 49"/>
            <p:cNvSpPr>
              <a:spLocks noChangeShapeType="1"/>
            </p:cNvSpPr>
            <p:nvPr/>
          </p:nvSpPr>
          <p:spPr bwMode="auto">
            <a:xfrm flipH="1" flipV="1">
              <a:off x="3068" y="2588"/>
              <a:ext cx="1536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86" name="Line 50"/>
            <p:cNvSpPr>
              <a:spLocks noChangeShapeType="1"/>
            </p:cNvSpPr>
            <p:nvPr/>
          </p:nvSpPr>
          <p:spPr bwMode="auto">
            <a:xfrm flipH="1">
              <a:off x="955" y="2588"/>
              <a:ext cx="1489" cy="4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87" name="Line 51"/>
            <p:cNvSpPr>
              <a:spLocks noChangeShapeType="1"/>
            </p:cNvSpPr>
            <p:nvPr/>
          </p:nvSpPr>
          <p:spPr bwMode="auto">
            <a:xfrm flipH="1">
              <a:off x="2300" y="2588"/>
              <a:ext cx="2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88" name="Line 52"/>
            <p:cNvSpPr>
              <a:spLocks noChangeShapeType="1"/>
            </p:cNvSpPr>
            <p:nvPr/>
          </p:nvSpPr>
          <p:spPr bwMode="auto">
            <a:xfrm>
              <a:off x="3260" y="2588"/>
              <a:ext cx="148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89" name="Rectangle 53"/>
            <p:cNvSpPr>
              <a:spLocks noChangeArrowheads="1"/>
            </p:cNvSpPr>
            <p:nvPr/>
          </p:nvSpPr>
          <p:spPr bwMode="auto">
            <a:xfrm>
              <a:off x="2769" y="2722"/>
              <a:ext cx="29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b="1"/>
                <a:t>. . .</a:t>
              </a:r>
            </a:p>
          </p:txBody>
        </p:sp>
        <p:grpSp>
          <p:nvGrpSpPr>
            <p:cNvPr id="1115190" name="Group 54"/>
            <p:cNvGrpSpPr>
              <a:grpSpLocks/>
            </p:cNvGrpSpPr>
            <p:nvPr/>
          </p:nvGrpSpPr>
          <p:grpSpPr bwMode="auto">
            <a:xfrm>
              <a:off x="4052" y="2256"/>
              <a:ext cx="656" cy="296"/>
              <a:chOff x="4008" y="2212"/>
              <a:chExt cx="656" cy="296"/>
            </a:xfrm>
          </p:grpSpPr>
          <p:sp>
            <p:nvSpPr>
              <p:cNvPr id="1115191" name="Rectangle 55"/>
              <p:cNvSpPr>
                <a:spLocks noChangeArrowheads="1"/>
              </p:cNvSpPr>
              <p:nvPr/>
            </p:nvSpPr>
            <p:spPr bwMode="auto">
              <a:xfrm>
                <a:off x="4008" y="2256"/>
                <a:ext cx="652" cy="212"/>
              </a:xfrm>
              <a:prstGeom prst="rect">
                <a:avLst/>
              </a:prstGeom>
              <a:gradFill rotWithShape="0">
                <a:gsLst>
                  <a:gs pos="0">
                    <a:srgbClr val="FF9900"/>
                  </a:gs>
                  <a:gs pos="50000">
                    <a:srgbClr val="FF9900">
                      <a:gamma/>
                      <a:tint val="30196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15192" name="Group 56"/>
              <p:cNvGrpSpPr>
                <a:grpSpLocks/>
              </p:cNvGrpSpPr>
              <p:nvPr/>
            </p:nvGrpSpPr>
            <p:grpSpPr bwMode="auto">
              <a:xfrm>
                <a:off x="4012" y="2212"/>
                <a:ext cx="652" cy="296"/>
                <a:chOff x="4012" y="2212"/>
                <a:chExt cx="652" cy="296"/>
              </a:xfrm>
            </p:grpSpPr>
            <p:sp>
              <p:nvSpPr>
                <p:cNvPr id="1115193" name="Line 57"/>
                <p:cNvSpPr>
                  <a:spLocks noChangeShapeType="1"/>
                </p:cNvSpPr>
                <p:nvPr/>
              </p:nvSpPr>
              <p:spPr bwMode="auto">
                <a:xfrm>
                  <a:off x="4013" y="2250"/>
                  <a:ext cx="0" cy="22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94" name="Line 58"/>
                <p:cNvSpPr>
                  <a:spLocks noChangeShapeType="1"/>
                </p:cNvSpPr>
                <p:nvPr/>
              </p:nvSpPr>
              <p:spPr bwMode="auto">
                <a:xfrm>
                  <a:off x="4663" y="2251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95" name="Oval 59"/>
                <p:cNvSpPr>
                  <a:spLocks noChangeArrowheads="1"/>
                </p:cNvSpPr>
                <p:nvPr/>
              </p:nvSpPr>
              <p:spPr bwMode="auto">
                <a:xfrm>
                  <a:off x="4012" y="2212"/>
                  <a:ext cx="652" cy="6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/>
                    </a:gs>
                    <a:gs pos="50000">
                      <a:srgbClr val="FF9900">
                        <a:gamma/>
                        <a:tint val="30196"/>
                        <a:invGamma/>
                      </a:srgbClr>
                    </a:gs>
                    <a:gs pos="100000">
                      <a:srgbClr val="FF9900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5196" name="Oval 60"/>
                <p:cNvSpPr>
                  <a:spLocks noChangeArrowheads="1"/>
                </p:cNvSpPr>
                <p:nvPr/>
              </p:nvSpPr>
              <p:spPr bwMode="auto">
                <a:xfrm>
                  <a:off x="4012" y="2440"/>
                  <a:ext cx="652" cy="6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9900"/>
                    </a:gs>
                    <a:gs pos="50000">
                      <a:srgbClr val="FF9900">
                        <a:gamma/>
                        <a:tint val="30196"/>
                        <a:invGamma/>
                      </a:srgbClr>
                    </a:gs>
                    <a:gs pos="100000">
                      <a:srgbClr val="FF9900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5197" name="Rectangle 61"/>
            <p:cNvSpPr>
              <a:spLocks noChangeArrowheads="1"/>
            </p:cNvSpPr>
            <p:nvPr/>
          </p:nvSpPr>
          <p:spPr bwMode="auto">
            <a:xfrm>
              <a:off x="4068" y="2308"/>
              <a:ext cx="63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>
                  <a:latin typeface="Arial Rounded MT Bold" charset="0"/>
                </a:rPr>
                <a:t>Metadata</a:t>
              </a:r>
            </a:p>
          </p:txBody>
        </p:sp>
        <p:sp>
          <p:nvSpPr>
            <p:cNvPr id="1115198" name="Line 62"/>
            <p:cNvSpPr>
              <a:spLocks noChangeShapeType="1"/>
            </p:cNvSpPr>
            <p:nvPr/>
          </p:nvSpPr>
          <p:spPr bwMode="auto">
            <a:xfrm>
              <a:off x="3404" y="239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199" name="Rectangle 63"/>
            <p:cNvSpPr>
              <a:spLocks noChangeArrowheads="1"/>
            </p:cNvSpPr>
            <p:nvPr/>
          </p:nvSpPr>
          <p:spPr bwMode="auto">
            <a:xfrm>
              <a:off x="1851" y="3071"/>
              <a:ext cx="760" cy="28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201" name="Rectangle 65"/>
            <p:cNvSpPr>
              <a:spLocks noChangeArrowheads="1"/>
            </p:cNvSpPr>
            <p:nvPr/>
          </p:nvSpPr>
          <p:spPr bwMode="auto">
            <a:xfrm>
              <a:off x="4197" y="3071"/>
              <a:ext cx="760" cy="28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E3A0902-27C7-6BF7-5A17-129B03417C87}"/>
              </a:ext>
            </a:extLst>
          </p:cNvPr>
          <p:cNvSpPr txBox="1"/>
          <p:nvPr/>
        </p:nvSpPr>
        <p:spPr>
          <a:xfrm>
            <a:off x="945436" y="1580932"/>
            <a:ext cx="60618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data warehouse is a </a:t>
            </a:r>
            <a:r>
              <a:rPr lang="en-US" sz="2800" dirty="0">
                <a:solidFill>
                  <a:srgbClr val="C00000"/>
                </a:solidFill>
              </a:rPr>
              <a:t>centralized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repository</a:t>
            </a:r>
            <a:r>
              <a:rPr lang="en-US" sz="2800" dirty="0"/>
              <a:t> for storing integrated data from multiple disparate sources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EE1F7C8-5114-E40F-BBAD-C7D5AADBF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10" y="3352484"/>
            <a:ext cx="608568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800" dirty="0"/>
              <a:t>Collects and </a:t>
            </a:r>
            <a:r>
              <a:rPr lang="en-US" sz="2800" dirty="0">
                <a:solidFill>
                  <a:srgbClr val="C00000"/>
                </a:solidFill>
              </a:rPr>
              <a:t>combines</a:t>
            </a:r>
            <a:r>
              <a:rPr lang="en-US" sz="2800" dirty="0"/>
              <a:t> information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800" dirty="0"/>
              <a:t>Provides </a:t>
            </a:r>
            <a:r>
              <a:rPr lang="en-US" sz="2800" dirty="0">
                <a:solidFill>
                  <a:srgbClr val="C00000"/>
                </a:solidFill>
              </a:rPr>
              <a:t>uniform</a:t>
            </a:r>
            <a:r>
              <a:rPr lang="en-US" sz="2800" dirty="0"/>
              <a:t>  and integrated view of data</a:t>
            </a: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8860A827-3101-1547-69AD-AB4AFCE09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816" y="4763772"/>
            <a:ext cx="941388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100" dirty="0">
                <a:latin typeface="Arial Rounded MT Bold" charset="0"/>
              </a:rPr>
              <a:t>Extract/ </a:t>
            </a:r>
          </a:p>
          <a:p>
            <a:pPr eaLnBrk="0" hangingPunct="0"/>
            <a:r>
              <a:rPr lang="en-US" sz="1100" dirty="0">
                <a:latin typeface="Arial Rounded MT Bold" charset="0"/>
              </a:rPr>
              <a:t>Transform/</a:t>
            </a:r>
          </a:p>
          <a:p>
            <a:pPr eaLnBrk="0" hangingPunct="0"/>
            <a:r>
              <a:rPr lang="en-US" sz="1100" dirty="0">
                <a:latin typeface="Arial Rounded MT Bold" charset="0"/>
              </a:rPr>
              <a:t>Load</a:t>
            </a: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5297AF96-D3ED-D5CE-B3FC-ABAFDCE8D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678" y="4763772"/>
            <a:ext cx="941388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100" dirty="0">
                <a:latin typeface="Arial Rounded MT Bold" charset="0"/>
              </a:rPr>
              <a:t>Extract/ </a:t>
            </a:r>
          </a:p>
          <a:p>
            <a:pPr eaLnBrk="0" hangingPunct="0"/>
            <a:r>
              <a:rPr lang="en-US" sz="1100" dirty="0">
                <a:latin typeface="Arial Rounded MT Bold" charset="0"/>
              </a:rPr>
              <a:t>Transform/</a:t>
            </a:r>
          </a:p>
          <a:p>
            <a:pPr eaLnBrk="0" hangingPunct="0"/>
            <a:r>
              <a:rPr lang="en-US" sz="1100" dirty="0">
                <a:latin typeface="Arial Rounded MT Bold" charset="0"/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2818024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2020-BEA8-5AF2-79D9-22A366D0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95" y="171450"/>
            <a:ext cx="10515600" cy="1325563"/>
          </a:xfrm>
        </p:spPr>
        <p:txBody>
          <a:bodyPr/>
          <a:lstStyle/>
          <a:p>
            <a:r>
              <a:rPr lang="en-US" dirty="0"/>
              <a:t> Summarizing and Aggregating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E12AD-6EB6-72C9-89E3-1F83A3EC64B0}"/>
              </a:ext>
            </a:extLst>
          </p:cNvPr>
          <p:cNvSpPr txBox="1"/>
          <p:nvPr/>
        </p:nvSpPr>
        <p:spPr>
          <a:xfrm>
            <a:off x="945832" y="1515725"/>
            <a:ext cx="99355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Aggregation:</a:t>
            </a:r>
            <a:r>
              <a:rPr lang="en-US" dirty="0"/>
              <a:t> the process of </a:t>
            </a:r>
            <a:r>
              <a:rPr lang="en-US" dirty="0">
                <a:solidFill>
                  <a:srgbClr val="FF0000"/>
                </a:solidFill>
              </a:rPr>
              <a:t>combining</a:t>
            </a:r>
            <a:r>
              <a:rPr lang="en-US" dirty="0"/>
              <a:t> multiple data entities into a unified, coherent dataset. </a:t>
            </a:r>
          </a:p>
          <a:p>
            <a:r>
              <a:rPr lang="en-US" dirty="0"/>
              <a:t>This consolidation allows for a comprehensive view of the information</a:t>
            </a:r>
          </a:p>
          <a:p>
            <a:r>
              <a:rPr lang="en-US" dirty="0"/>
              <a:t>e.g., aggregate health-related data from hospitals, clinics, and public health agencies</a:t>
            </a:r>
          </a:p>
          <a:p>
            <a:endParaRPr lang="en-US" b="1" dirty="0"/>
          </a:p>
          <a:p>
            <a:r>
              <a:rPr lang="en-US" b="1" dirty="0"/>
              <a:t>Data Summarization: </a:t>
            </a:r>
            <a:r>
              <a:rPr lang="en-US" dirty="0"/>
              <a:t>converting large amounts of data into an informative </a:t>
            </a:r>
            <a:r>
              <a:rPr lang="en-US" dirty="0">
                <a:solidFill>
                  <a:srgbClr val="FF0000"/>
                </a:solidFill>
              </a:rPr>
              <a:t>summary</a:t>
            </a:r>
            <a:r>
              <a:rPr lang="en-US" dirty="0"/>
              <a:t> of data. </a:t>
            </a:r>
          </a:p>
          <a:p>
            <a:r>
              <a:rPr lang="en-US" dirty="0"/>
              <a:t>It provides a bird's eye view of the data, making it easier to identify trends and patterns.</a:t>
            </a:r>
          </a:p>
          <a:p>
            <a:r>
              <a:rPr lang="en-US" dirty="0"/>
              <a:t>E.g., average age of customer groups instead of age of each individual customer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some machine learning algorithms, data aggregation </a:t>
            </a:r>
          </a:p>
          <a:p>
            <a:r>
              <a:rPr lang="en-US" dirty="0"/>
              <a:t>and summarization are useful for </a:t>
            </a:r>
            <a:r>
              <a:rPr lang="en-US" dirty="0">
                <a:solidFill>
                  <a:srgbClr val="FF0000"/>
                </a:solidFill>
              </a:rPr>
              <a:t>data preparation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Data Loss</a:t>
            </a:r>
            <a:r>
              <a:rPr lang="en-US" dirty="0"/>
              <a:t>: Data summarizing can result in data loss, </a:t>
            </a:r>
          </a:p>
          <a:p>
            <a:r>
              <a:rPr lang="en-US" dirty="0"/>
              <a:t>such as when combining attributes or features from the data.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BE90A-E023-4779-C7C0-B73C82CC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870" y="4146710"/>
            <a:ext cx="5231130" cy="2539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1B34F-A389-143A-DD4E-E3EE4537FB4F}"/>
              </a:ext>
            </a:extLst>
          </p:cNvPr>
          <p:cNvSpPr txBox="1"/>
          <p:nvPr/>
        </p:nvSpPr>
        <p:spPr>
          <a:xfrm>
            <a:off x="8741093" y="4480501"/>
            <a:ext cx="21402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Aggregated</a:t>
            </a:r>
          </a:p>
          <a:p>
            <a:pPr algn="ctr"/>
            <a:r>
              <a:rPr lang="en-US" sz="1600" dirty="0"/>
              <a:t>and</a:t>
            </a:r>
          </a:p>
          <a:p>
            <a:pPr algn="ctr"/>
            <a:r>
              <a:rPr lang="en-US" sz="1600" dirty="0"/>
              <a:t>Summarized</a:t>
            </a:r>
          </a:p>
        </p:txBody>
      </p:sp>
    </p:spTree>
    <p:extLst>
      <p:ext uri="{BB962C8B-B14F-4D97-AF65-F5344CB8AC3E}">
        <p14:creationId xmlns:p14="http://schemas.microsoft.com/office/powerpoint/2010/main" val="831262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3075" y="1690688"/>
            <a:ext cx="100393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exploration is the first step in data processing involving the use of data visualization and statistics </a:t>
            </a:r>
          </a:p>
          <a:p>
            <a:r>
              <a:rPr lang="en-US" dirty="0"/>
              <a:t>Data exploration can be used to recognize data structure, correlations, distribution noises, outliers </a:t>
            </a:r>
          </a:p>
          <a:p>
            <a:r>
              <a:rPr lang="en-US" dirty="0"/>
              <a:t>Information that gives a quick and simple description of the data: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Maximum value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Minimum value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Range (max – min)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Mean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Median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Mode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Quantile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Standard deviation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Etc.</a:t>
            </a:r>
          </a:p>
          <a:p>
            <a:pPr marL="457200" lvl="1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 descr="A diagram of statistics&#10;&#10;Description automatically generated">
            <a:extLst>
              <a:ext uri="{FF2B5EF4-FFF2-40B4-BE49-F238E27FC236}">
                <a16:creationId xmlns:a16="http://schemas.microsoft.com/office/drawing/2014/main" id="{DD5C5325-EF3F-23A8-4EAD-9DB10E4E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97" y="3543300"/>
            <a:ext cx="4549213" cy="3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12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 Exploration -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Histogram allows the inspection of the data for its underlying </a:t>
            </a:r>
            <a:r>
              <a:rPr lang="en-US" dirty="0">
                <a:solidFill>
                  <a:srgbClr val="C00000"/>
                </a:solidFill>
              </a:rPr>
              <a:t>distribution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591724"/>
            <a:ext cx="6181725" cy="39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1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33F7-9055-0F1A-4B9B-D3EEDC56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3951D-3633-52F9-F867-5B84904F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2D33-4280-084A-95CA-F611CFB15E6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285B8-D25E-1565-71C6-90CA193A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22388"/>
            <a:ext cx="8591550" cy="4295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BA07DB-B6E5-25A1-606A-B22D9D9E71C4}"/>
              </a:ext>
            </a:extLst>
          </p:cNvPr>
          <p:cNvSpPr txBox="1"/>
          <p:nvPr/>
        </p:nvSpPr>
        <p:spPr>
          <a:xfrm>
            <a:off x="9270275" y="39627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ByteAnt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28421-CA14-E18A-56DF-1CA73BC3E861}"/>
              </a:ext>
            </a:extLst>
          </p:cNvPr>
          <p:cNvSpPr txBox="1"/>
          <p:nvPr/>
        </p:nvSpPr>
        <p:spPr>
          <a:xfrm>
            <a:off x="460085" y="5431929"/>
            <a:ext cx="57345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Machine Learning: Field of study that gives computers the ability to learn without being explicitly programmed</a:t>
            </a:r>
            <a:r>
              <a:rPr lang="en-US" dirty="0"/>
              <a:t>.”</a:t>
            </a:r>
          </a:p>
          <a:p>
            <a:r>
              <a:rPr lang="en-US" dirty="0"/>
              <a:t>Arthur Samuel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64787-4139-2DFA-20EF-CE2FA24E11F3}"/>
              </a:ext>
            </a:extLst>
          </p:cNvPr>
          <p:cNvSpPr txBox="1"/>
          <p:nvPr/>
        </p:nvSpPr>
        <p:spPr>
          <a:xfrm>
            <a:off x="7046976" y="5437256"/>
            <a:ext cx="692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AI does not always imply a learning-based system </a:t>
            </a:r>
          </a:p>
          <a:p>
            <a:r>
              <a:rPr lang="en-US" dirty="0"/>
              <a:t>e.g., Rule based system </a:t>
            </a:r>
          </a:p>
        </p:txBody>
      </p:sp>
    </p:spTree>
    <p:extLst>
      <p:ext uri="{BB962C8B-B14F-4D97-AF65-F5344CB8AC3E}">
        <p14:creationId xmlns:p14="http://schemas.microsoft.com/office/powerpoint/2010/main" val="411621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46760A1A-2A50-A041-BF64-7851B6BE3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7335" y="301108"/>
            <a:ext cx="9363075" cy="552450"/>
          </a:xfrm>
        </p:spPr>
        <p:txBody>
          <a:bodyPr>
            <a:noAutofit/>
          </a:bodyPr>
          <a:lstStyle/>
          <a:p>
            <a:r>
              <a:rPr lang="en-US" sz="4000" dirty="0"/>
              <a:t>Data Exploration  -</a:t>
            </a:r>
            <a:r>
              <a:rPr lang="en-US" altLang="en-US" sz="4000" dirty="0"/>
              <a:t> Noises and Outliers</a:t>
            </a:r>
          </a:p>
        </p:txBody>
      </p:sp>
      <p:sp>
        <p:nvSpPr>
          <p:cNvPr id="71683" name="Text Box 4">
            <a:extLst>
              <a:ext uri="{FF2B5EF4-FFF2-40B4-BE49-F238E27FC236}">
                <a16:creationId xmlns:a16="http://schemas.microsoft.com/office/drawing/2014/main" id="{920A8FDE-E889-4A4D-99FD-61FD0081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632" y="1337311"/>
            <a:ext cx="5878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Scatter plot showing noises and outliers</a:t>
            </a:r>
          </a:p>
        </p:txBody>
      </p:sp>
      <p:pic>
        <p:nvPicPr>
          <p:cNvPr id="6" name="Picture 5" descr="A graph with dots on it&#10;&#10;Description automatically generated">
            <a:extLst>
              <a:ext uri="{FF2B5EF4-FFF2-40B4-BE49-F238E27FC236}">
                <a16:creationId xmlns:a16="http://schemas.microsoft.com/office/drawing/2014/main" id="{F1C17E1B-6796-C72E-1CFF-35D02635A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862308"/>
            <a:ext cx="4747333" cy="46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9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46760A1A-2A50-A041-BF64-7851B6BE3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999" y="152400"/>
            <a:ext cx="9363075" cy="552450"/>
          </a:xfrm>
        </p:spPr>
        <p:txBody>
          <a:bodyPr>
            <a:noAutofit/>
          </a:bodyPr>
          <a:lstStyle/>
          <a:p>
            <a:r>
              <a:rPr lang="en-US" sz="4000" dirty="0"/>
              <a:t>Data Exploration  -</a:t>
            </a:r>
            <a:r>
              <a:rPr lang="en-US" altLang="en-US" sz="4000" dirty="0"/>
              <a:t> Correlations</a:t>
            </a:r>
          </a:p>
        </p:txBody>
      </p:sp>
      <p:graphicFrame>
        <p:nvGraphicFramePr>
          <p:cNvPr id="71682" name="Object 3">
            <a:extLst>
              <a:ext uri="{FF2B5EF4-FFF2-40B4-BE49-F238E27FC236}">
                <a16:creationId xmlns:a16="http://schemas.microsoft.com/office/drawing/2014/main" id="{86156CB8-C7AC-FF45-9FF1-562E94679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990601"/>
          <a:ext cx="6096000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0058400" imgH="9639300" progId="Paint.Picture">
                  <p:embed/>
                </p:oleObj>
              </mc:Choice>
              <mc:Fallback>
                <p:oleObj name="Bitmap Image" r:id="rId3" imgW="10058400" imgH="9639300" progId="Paint.Picture">
                  <p:embed/>
                  <p:pic>
                    <p:nvPicPr>
                      <p:cNvPr id="71682" name="Object 3">
                        <a:extLst>
                          <a:ext uri="{FF2B5EF4-FFF2-40B4-BE49-F238E27FC236}">
                            <a16:creationId xmlns:a16="http://schemas.microsoft.com/office/drawing/2014/main" id="{86156CB8-C7AC-FF45-9FF1-562E946790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1752600" y="990601"/>
                        <a:ext cx="6096000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Text Box 4">
            <a:extLst>
              <a:ext uri="{FF2B5EF4-FFF2-40B4-BE49-F238E27FC236}">
                <a16:creationId xmlns:a16="http://schemas.microsoft.com/office/drawing/2014/main" id="{920A8FDE-E889-4A4D-99FD-61FD0081E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971801"/>
            <a:ext cx="262890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Scatter plots showing the correlations between two features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(from –1 to 1)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Correlation only measures linear relationship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1303" y="1916888"/>
            <a:ext cx="6968288" cy="35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39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0920" cy="1370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rmAutofit/>
          </a:bodyPr>
          <a:lstStyle/>
          <a:p>
            <a:pPr>
              <a:tabLst>
                <a:tab pos="0" algn="l"/>
              </a:tabLst>
            </a:pPr>
            <a:r>
              <a:rPr lang="en-US" sz="4000" dirty="0"/>
              <a:t>Some Open Access Datasets</a:t>
            </a: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200" cy="4372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6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CC9900"/>
                </a:solidFill>
                <a:uFillTx/>
                <a:latin typeface="Arial"/>
                <a:ea typeface="Arial"/>
                <a:hlinkClick r:id="rId2"/>
              </a:rPr>
              <a:t>https://www.data.gov/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US-centric agriculture, climate, education, energy, finance, health, manufacturing data, …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CC9900"/>
                </a:solidFill>
                <a:uFillTx/>
                <a:latin typeface="Arial"/>
                <a:ea typeface="Arial"/>
                <a:hlinkClick r:id="rId3"/>
              </a:rPr>
              <a:t>https://cloud.google.com/bigquery/public-data/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BigQuery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(Google Cloud) public datasets (bikeshare, GitHub, Hacker News, Form 990 non-profits, NOAA, …)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CC9900"/>
                </a:solidFill>
                <a:uFillTx/>
                <a:latin typeface="Arial"/>
                <a:ea typeface="Arial"/>
                <a:hlinkClick r:id="rId4"/>
              </a:rPr>
              <a:t>https://www.kaggle.com/datasets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Microsoft-owned, various (Billboard Top 100 lyrics, credit card fraud, crime in Chicago, global terrorism, world happiness, …)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tabLst>
                <a:tab pos="0" algn="l"/>
              </a:tabLst>
            </a:pPr>
            <a:r>
              <a:rPr lang="en-US" sz="2000" b="1" u="sng" strike="noStrike" spc="-1" dirty="0">
                <a:solidFill>
                  <a:srgbClr val="CC9900"/>
                </a:solidFill>
                <a:uFillTx/>
                <a:latin typeface="Arial"/>
                <a:ea typeface="Arial"/>
                <a:hlinkClick r:id="rId5"/>
              </a:rPr>
              <a:t>https://aws.amazon.com/public-datasets/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AWS-hosted, various (NASA, genome stuff, Google Books n-grams, Multimedia Commons, …)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/>
          </p:nvPr>
        </p:nvSpPr>
        <p:spPr>
          <a:xfrm rot="16200000">
            <a:off x="11188800" y="5825160"/>
            <a:ext cx="1315080" cy="486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fld id="{51F0311D-67E6-47AF-B7A1-4F509B9B6B16}" type="slidenum">
              <a:rPr lang="en-US" sz="2400" b="1" strike="noStrike" spc="-1">
                <a:solidFill>
                  <a:srgbClr val="D1282E"/>
                </a:solidFill>
                <a:latin typeface="Arial"/>
                <a:ea typeface="Arial"/>
              </a:rPr>
              <a:t>73</a:t>
            </a:fld>
            <a:endParaRPr lang="en-US" sz="2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82389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charRg st="549" end="5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934-1B93-B2BD-9713-0096455F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B95A3-4BDE-6BEE-71CB-BCB1A22ADD20}"/>
              </a:ext>
            </a:extLst>
          </p:cNvPr>
          <p:cNvSpPr txBox="1"/>
          <p:nvPr/>
        </p:nvSpPr>
        <p:spPr>
          <a:xfrm>
            <a:off x="962406" y="1772150"/>
            <a:ext cx="110528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The dataset contains insurance charges based on demographic attributes of customers.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Develop a code using a common programing language (Python, R, Java, C#, C++, etc.) over the dataset to  remove outliers from BMI column and impute all missing values in the dataset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r>
              <a:rPr lang="en-US" spc="-1" dirty="0">
                <a:solidFill>
                  <a:srgbClr val="000000"/>
                </a:solidFill>
                <a:latin typeface="Arial"/>
              </a:rPr>
              <a:t>Submit the code and the cleaned dataset in Canvas.</a:t>
            </a:r>
          </a:p>
          <a:p>
            <a:endParaRPr lang="en-US" spc="-1" dirty="0">
              <a:solidFill>
                <a:srgbClr val="000000"/>
              </a:solid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File name of Code : HW1_Code.[file type]     (e.g., HW1_Code.py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File name of Result : HW1_CleanedDataset.csv</a:t>
            </a:r>
          </a:p>
          <a:p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973369-DC6A-208D-D80B-8AC4BCFF1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64600"/>
              </p:ext>
            </p:extLst>
          </p:nvPr>
        </p:nvGraphicFramePr>
        <p:xfrm>
          <a:off x="8016240" y="3203311"/>
          <a:ext cx="3657600" cy="22098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881584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669213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400012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355848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22053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566886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gender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bmi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children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smoker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8E8E8"/>
                          </a:highlight>
                          <a:latin typeface="Aptos Narrow" panose="020B0004020202020204" pitchFamily="34" charset="0"/>
                        </a:rPr>
                        <a:t>charges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5872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16884.92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0819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1725.552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0109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4449.462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5825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22.705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21984.47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9504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3866.855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311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25.74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3756.622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8237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33.44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8240.59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6467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27.74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7281.506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8681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29.83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6406.411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3320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28923.14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575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047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9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D21D-D375-9BCA-1AFF-0C26EA3A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vs Programing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991F-36C7-1C76-BAAE-1A4708655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Programming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Explicit instructions </a:t>
            </a:r>
            <a:r>
              <a:rPr lang="en-US" dirty="0"/>
              <a:t>for the computer to follow. </a:t>
            </a:r>
          </a:p>
          <a:p>
            <a:pPr marL="0" indent="0">
              <a:buNone/>
            </a:pPr>
            <a:r>
              <a:rPr lang="en-US" b="1" dirty="0"/>
              <a:t>Learning</a:t>
            </a:r>
            <a:r>
              <a:rPr lang="en-US" dirty="0"/>
              <a:t>: Models can </a:t>
            </a:r>
            <a:r>
              <a:rPr lang="en-US" dirty="0">
                <a:solidFill>
                  <a:srgbClr val="C00000"/>
                </a:solidFill>
              </a:rPr>
              <a:t>learn from data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9C286FD1-DE50-228B-C05B-E4F4DF278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3078639"/>
            <a:ext cx="8622030" cy="32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29E5-8204-BDEF-CBFC-4B72781F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vs Programming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2A02-DF0E-FB06-AD3F-A13FBDCC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32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Grouping shirts based on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Programming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If Neck size&lt; 16 then </a:t>
            </a:r>
            <a:r>
              <a:rPr lang="en-US" dirty="0">
                <a:solidFill>
                  <a:srgbClr val="C00000"/>
                </a:solidFill>
              </a:rPr>
              <a:t>Small</a:t>
            </a:r>
          </a:p>
          <a:p>
            <a:pPr marL="0" indent="0">
              <a:buNone/>
            </a:pPr>
            <a:r>
              <a:rPr lang="en-US" dirty="0"/>
              <a:t>If Neck size &gt;= 16 then </a:t>
            </a:r>
            <a:r>
              <a:rPr lang="en-US" dirty="0">
                <a:solidFill>
                  <a:srgbClr val="C00000"/>
                </a:solidFill>
              </a:rPr>
              <a:t>Large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Machine Learning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Group shirts based on similarity with Neck Sizes in </a:t>
            </a: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 records. </a:t>
            </a:r>
          </a:p>
        </p:txBody>
      </p:sp>
      <p:pic>
        <p:nvPicPr>
          <p:cNvPr id="5" name="Picture 4" descr="A close-up of a shirt&#10;&#10;Description automatically generated">
            <a:extLst>
              <a:ext uri="{FF2B5EF4-FFF2-40B4-BE49-F238E27FC236}">
                <a16:creationId xmlns:a16="http://schemas.microsoft.com/office/drawing/2014/main" id="{9C90DC60-B992-6DCA-4602-EA801894D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2531744"/>
            <a:ext cx="3497580" cy="26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8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10858</TotalTime>
  <Words>4400</Words>
  <Application>Microsoft Office PowerPoint</Application>
  <PresentationFormat>Widescreen</PresentationFormat>
  <Paragraphs>798</Paragraphs>
  <Slides>74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9" baseType="lpstr">
      <vt:lpstr>ＭＳ Ｐゴシック</vt:lpstr>
      <vt:lpstr>Aptos Narrow</vt:lpstr>
      <vt:lpstr>Arial</vt:lpstr>
      <vt:lpstr>Arial MT</vt:lpstr>
      <vt:lpstr>Arial Rounded MT Bold</vt:lpstr>
      <vt:lpstr>Calibri</vt:lpstr>
      <vt:lpstr>Calibri Light</vt:lpstr>
      <vt:lpstr>JetBrains Mono</vt:lpstr>
      <vt:lpstr>Tahoma</vt:lpstr>
      <vt:lpstr>Times New Roman</vt:lpstr>
      <vt:lpstr>Wingdings</vt:lpstr>
      <vt:lpstr>Office Theme</vt:lpstr>
      <vt:lpstr>Bitmap Image</vt:lpstr>
      <vt:lpstr>ClipArt</vt:lpstr>
      <vt:lpstr>Clip</vt:lpstr>
      <vt:lpstr>Data Science Engineering Methods and Tools   Lecture 1</vt:lpstr>
      <vt:lpstr>Topics Covered in this Course</vt:lpstr>
      <vt:lpstr>Course Prerequisites</vt:lpstr>
      <vt:lpstr>Course Overview</vt:lpstr>
      <vt:lpstr>Grading</vt:lpstr>
      <vt:lpstr>AI is the New Electricity</vt:lpstr>
      <vt:lpstr>PowerPoint Presentation</vt:lpstr>
      <vt:lpstr>Learning vs Programing</vt:lpstr>
      <vt:lpstr>Learning vs Programming - Example</vt:lpstr>
      <vt:lpstr>PowerPoint Presentation</vt:lpstr>
      <vt:lpstr>A Typical Supervised Learning</vt:lpstr>
      <vt:lpstr>Supervised Learning</vt:lpstr>
      <vt:lpstr>Problem Statement</vt:lpstr>
      <vt:lpstr>Training Steps</vt:lpstr>
      <vt:lpstr>Supervised Learning - Example</vt:lpstr>
      <vt:lpstr>Employing Loss Function on Training Data</vt:lpstr>
      <vt:lpstr>Test Model on Unseen Data</vt:lpstr>
      <vt:lpstr>Various Loss Functions</vt:lpstr>
      <vt:lpstr>Loss vs Error</vt:lpstr>
      <vt:lpstr>Under-fitting vs Over-fitting</vt:lpstr>
      <vt:lpstr>Avoid Overfitting</vt:lpstr>
      <vt:lpstr>Train / Test/ Validation </vt:lpstr>
      <vt:lpstr>Splitting Train and Test data</vt:lpstr>
      <vt:lpstr>Some Supervised Approaches</vt:lpstr>
      <vt:lpstr>Unsupervised Learning</vt:lpstr>
      <vt:lpstr>A Typical Unsupervised Learning</vt:lpstr>
      <vt:lpstr>Loss Function in Supervised vs Unsupervised</vt:lpstr>
      <vt:lpstr>Unsupervised Learning - Example</vt:lpstr>
      <vt:lpstr>PowerPoint Presentation</vt:lpstr>
      <vt:lpstr>Semi Supervised</vt:lpstr>
      <vt:lpstr>Some Unsupervised Approaches</vt:lpstr>
      <vt:lpstr>Reinforcement Learning</vt:lpstr>
      <vt:lpstr>PowerPoint Presentation</vt:lpstr>
      <vt:lpstr>PowerPoint Presentation</vt:lpstr>
      <vt:lpstr>White-box vs. Black-box ML</vt:lpstr>
      <vt:lpstr>White-box Model- Decision Tree</vt:lpstr>
      <vt:lpstr>Black-box Model - Neural Network</vt:lpstr>
      <vt:lpstr>Significant Mistakes of AI Systems </vt:lpstr>
      <vt:lpstr>Humans Capabilities vs AI  </vt:lpstr>
      <vt:lpstr>  Advanced AI Solutions </vt:lpstr>
      <vt:lpstr>Ethical Issues in AI   </vt:lpstr>
      <vt:lpstr>Ethical Issues in AI</vt:lpstr>
      <vt:lpstr>Why AI and Not Human ?</vt:lpstr>
      <vt:lpstr>What is Data Science?</vt:lpstr>
      <vt:lpstr>Data Science vs AI</vt:lpstr>
      <vt:lpstr>Data Analysis Steps</vt:lpstr>
      <vt:lpstr>PowerPoint Presentation</vt:lpstr>
      <vt:lpstr>Why Data Preprocessing?</vt:lpstr>
      <vt:lpstr>Major Tasks in Data Preprocessing</vt:lpstr>
      <vt:lpstr>Incomplete (Missing) Data</vt:lpstr>
      <vt:lpstr>Types of Missing Data</vt:lpstr>
      <vt:lpstr>Impute Missing Data</vt:lpstr>
      <vt:lpstr>Multiple Imputation with Chained Equations</vt:lpstr>
      <vt:lpstr>Noisy Data</vt:lpstr>
      <vt:lpstr>How to Handle Noisy Data?</vt:lpstr>
      <vt:lpstr>Binning (Discretization)</vt:lpstr>
      <vt:lpstr>Binning Sample – Equal Depth</vt:lpstr>
      <vt:lpstr>Outliers</vt:lpstr>
      <vt:lpstr>Identifying Outliers</vt:lpstr>
      <vt:lpstr>Boxplots</vt:lpstr>
      <vt:lpstr>PowerPoint Presentation</vt:lpstr>
      <vt:lpstr>Addressing Outliers</vt:lpstr>
      <vt:lpstr>PowerPoint Presentation</vt:lpstr>
      <vt:lpstr>PowerPoint Presentation</vt:lpstr>
      <vt:lpstr>Data Integration</vt:lpstr>
      <vt:lpstr>Data-Warehousing</vt:lpstr>
      <vt:lpstr> Summarizing and Aggregating data</vt:lpstr>
      <vt:lpstr>Data Exploration </vt:lpstr>
      <vt:lpstr>Data Exploration - Distribution</vt:lpstr>
      <vt:lpstr>Data Exploration  - Noises and Outliers</vt:lpstr>
      <vt:lpstr>Data Exploration  - Correlations</vt:lpstr>
      <vt:lpstr>Correlation only measures linear relationship</vt:lpstr>
      <vt:lpstr>Some Open Access Datasets</vt:lpstr>
      <vt:lpstr>Assignment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Abdolreza Mosaddegh</dc:creator>
  <cp:lastModifiedBy>Abdolreza Mosaddegh</cp:lastModifiedBy>
  <cp:revision>203</cp:revision>
  <dcterms:created xsi:type="dcterms:W3CDTF">2023-12-26T07:54:20Z</dcterms:created>
  <dcterms:modified xsi:type="dcterms:W3CDTF">2024-09-04T05:17:32Z</dcterms:modified>
</cp:coreProperties>
</file>